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60" r:id="rId6"/>
  </p:sldIdLst>
  <p:sldSz cx="1069149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58" y="1248"/>
      </p:cViewPr>
      <p:guideLst>
        <p:guide orient="horz" pos="4104"/>
        <p:guide pos="3329"/>
        <p:guide pos="6202"/>
        <p:guide pos="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E3C-AC51-4903-8DC8-9E2B91A114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658D6-A66D-4283-B679-1688DE2518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07795" rtl="0" eaLnBrk="1" latinLnBrk="0" hangingPunct="1">
      <a:defRPr sz="1850" kern="1200">
        <a:solidFill>
          <a:schemeClr val="tx1"/>
        </a:solidFill>
        <a:latin typeface="+mn-lt"/>
        <a:ea typeface="+mn-ea"/>
        <a:cs typeface="+mn-cs"/>
      </a:defRPr>
    </a:lvl1pPr>
    <a:lvl2pPr marL="703580" algn="l" defTabSz="1407795" rtl="0" eaLnBrk="1" latinLnBrk="0" hangingPunct="1">
      <a:defRPr sz="1850" kern="1200">
        <a:solidFill>
          <a:schemeClr val="tx1"/>
        </a:solidFill>
        <a:latin typeface="+mn-lt"/>
        <a:ea typeface="+mn-ea"/>
        <a:cs typeface="+mn-cs"/>
      </a:defRPr>
    </a:lvl2pPr>
    <a:lvl3pPr marL="1407795" algn="l" defTabSz="1407795" rtl="0" eaLnBrk="1" latinLnBrk="0" hangingPunct="1">
      <a:defRPr sz="1850" kern="1200">
        <a:solidFill>
          <a:schemeClr val="tx1"/>
        </a:solidFill>
        <a:latin typeface="+mn-lt"/>
        <a:ea typeface="+mn-ea"/>
        <a:cs typeface="+mn-cs"/>
      </a:defRPr>
    </a:lvl3pPr>
    <a:lvl4pPr marL="2111375" algn="l" defTabSz="1407795" rtl="0" eaLnBrk="1" latinLnBrk="0" hangingPunct="1">
      <a:defRPr sz="1850" kern="1200">
        <a:solidFill>
          <a:schemeClr val="tx1"/>
        </a:solidFill>
        <a:latin typeface="+mn-lt"/>
        <a:ea typeface="+mn-ea"/>
        <a:cs typeface="+mn-cs"/>
      </a:defRPr>
    </a:lvl4pPr>
    <a:lvl5pPr marL="2815590" algn="l" defTabSz="1407795" rtl="0" eaLnBrk="1" latinLnBrk="0" hangingPunct="1">
      <a:defRPr sz="1850" kern="1200">
        <a:solidFill>
          <a:schemeClr val="tx1"/>
        </a:solidFill>
        <a:latin typeface="+mn-lt"/>
        <a:ea typeface="+mn-ea"/>
        <a:cs typeface="+mn-cs"/>
      </a:defRPr>
    </a:lvl5pPr>
    <a:lvl6pPr marL="3519170" algn="l" defTabSz="1407795" rtl="0" eaLnBrk="1" latinLnBrk="0" hangingPunct="1">
      <a:defRPr sz="1850" kern="1200">
        <a:solidFill>
          <a:schemeClr val="tx1"/>
        </a:solidFill>
        <a:latin typeface="+mn-lt"/>
        <a:ea typeface="+mn-ea"/>
        <a:cs typeface="+mn-cs"/>
      </a:defRPr>
    </a:lvl6pPr>
    <a:lvl7pPr marL="4223385" algn="l" defTabSz="1407795" rtl="0" eaLnBrk="1" latinLnBrk="0" hangingPunct="1">
      <a:defRPr sz="1850" kern="1200">
        <a:solidFill>
          <a:schemeClr val="tx1"/>
        </a:solidFill>
        <a:latin typeface="+mn-lt"/>
        <a:ea typeface="+mn-ea"/>
        <a:cs typeface="+mn-cs"/>
      </a:defRPr>
    </a:lvl7pPr>
    <a:lvl8pPr marL="4926965" algn="l" defTabSz="1407795" rtl="0" eaLnBrk="1" latinLnBrk="0" hangingPunct="1">
      <a:defRPr sz="1850" kern="1200">
        <a:solidFill>
          <a:schemeClr val="tx1"/>
        </a:solidFill>
        <a:latin typeface="+mn-lt"/>
        <a:ea typeface="+mn-ea"/>
        <a:cs typeface="+mn-cs"/>
      </a:defRPr>
    </a:lvl8pPr>
    <a:lvl9pPr marL="5631180" algn="l" defTabSz="1407795" rtl="0" eaLnBrk="1" latinLnBrk="0" hangingPunct="1">
      <a:defRPr sz="18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9" y="2474395"/>
            <a:ext cx="9088041" cy="5263774"/>
          </a:xfrm>
        </p:spPr>
        <p:txBody>
          <a:bodyPr anchor="b"/>
          <a:lstStyle>
            <a:lvl1pPr algn="ctr">
              <a:defRPr sz="70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1"/>
            <a:ext cx="8018860" cy="3650342"/>
          </a:xfrm>
        </p:spPr>
        <p:txBody>
          <a:bodyPr/>
          <a:lstStyle>
            <a:lvl1pPr marL="0" indent="0" algn="ctr">
              <a:buNone/>
              <a:defRPr sz="2805"/>
            </a:lvl1pPr>
            <a:lvl2pPr marL="534670" indent="0" algn="ctr">
              <a:buNone/>
              <a:defRPr sz="2340"/>
            </a:lvl2pPr>
            <a:lvl3pPr marL="1069340" indent="0" algn="ctr">
              <a:buNone/>
              <a:defRPr sz="2105"/>
            </a:lvl3pPr>
            <a:lvl4pPr marL="1604010" indent="0" algn="ctr">
              <a:buNone/>
              <a:defRPr sz="1870"/>
            </a:lvl4pPr>
            <a:lvl5pPr marL="2138680" indent="0" algn="ctr">
              <a:buNone/>
              <a:defRPr sz="1870"/>
            </a:lvl5pPr>
            <a:lvl6pPr marL="2673350" indent="0" algn="ctr">
              <a:buNone/>
              <a:defRPr sz="1870"/>
            </a:lvl6pPr>
            <a:lvl7pPr marL="3208020" indent="0" algn="ctr">
              <a:buNone/>
              <a:defRPr sz="1870"/>
            </a:lvl7pPr>
            <a:lvl8pPr marL="3742690" indent="0" algn="ctr">
              <a:buNone/>
              <a:defRPr sz="1870"/>
            </a:lvl8pPr>
            <a:lvl9pPr marL="4277360" indent="0" algn="ctr">
              <a:buNone/>
              <a:defRPr sz="18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 rot="10800000">
            <a:off x="-1" y="3377827"/>
            <a:ext cx="10691813" cy="11741525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20000"/>
                </a:schemeClr>
              </a:gs>
              <a:gs pos="69000">
                <a:srgbClr val="5D8F3C">
                  <a:alpha val="20000"/>
                </a:srgbClr>
              </a:gs>
              <a:gs pos="36000">
                <a:schemeClr val="accent6">
                  <a:lumMod val="95000"/>
                  <a:lumOff val="5000"/>
                  <a:alpha val="20000"/>
                </a:schemeClr>
              </a:gs>
              <a:gs pos="100000">
                <a:schemeClr val="accent6">
                  <a:lumMod val="60000"/>
                  <a:alpha val="2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80" dirty="0"/>
          </a:p>
        </p:txBody>
      </p:sp>
      <p:sp>
        <p:nvSpPr>
          <p:cNvPr id="8" name="矩形 7"/>
          <p:cNvSpPr/>
          <p:nvPr userDrawn="1"/>
        </p:nvSpPr>
        <p:spPr>
          <a:xfrm>
            <a:off x="2" y="2"/>
            <a:ext cx="8578461" cy="791553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80000"/>
                </a:schemeClr>
              </a:gs>
              <a:gs pos="69000">
                <a:srgbClr val="5D8F3C">
                  <a:alpha val="85000"/>
                </a:srgbClr>
              </a:gs>
              <a:gs pos="36000">
                <a:schemeClr val="accent6">
                  <a:lumMod val="95000"/>
                  <a:lumOff val="5000"/>
                  <a:alpha val="60000"/>
                </a:schemeClr>
              </a:gs>
              <a:gs pos="100000">
                <a:schemeClr val="accent6">
                  <a:lumMod val="60000"/>
                  <a:alpha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80" dirty="0"/>
          </a:p>
        </p:txBody>
      </p:sp>
      <p:sp>
        <p:nvSpPr>
          <p:cNvPr id="11" name="矩形 10"/>
          <p:cNvSpPr/>
          <p:nvPr userDrawn="1"/>
        </p:nvSpPr>
        <p:spPr>
          <a:xfrm rot="10800000">
            <a:off x="2113353" y="14327797"/>
            <a:ext cx="8578461" cy="791553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80000"/>
                </a:schemeClr>
              </a:gs>
              <a:gs pos="69000">
                <a:srgbClr val="5D8F3C">
                  <a:alpha val="85000"/>
                </a:srgbClr>
              </a:gs>
              <a:gs pos="36000">
                <a:schemeClr val="accent6">
                  <a:lumMod val="95000"/>
                  <a:lumOff val="5000"/>
                  <a:alpha val="60000"/>
                </a:schemeClr>
              </a:gs>
              <a:gs pos="100000">
                <a:schemeClr val="accent6">
                  <a:lumMod val="60000"/>
                  <a:alpha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80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-1" y="936143"/>
            <a:ext cx="1069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_GBK" panose="03000509000000000000" pitchFamily="1" charset="-122"/>
                <a:ea typeface="方正小标宋_GBK" panose="03000509000000000000" pitchFamily="1" charset="-122"/>
              </a:rPr>
              <a:t>无锡市规划编制批前公示</a:t>
            </a:r>
            <a:endParaRPr lang="zh-CN" altLang="en-US" sz="540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1" charset="-122"/>
              <a:ea typeface="方正小标宋_GBK" panose="03000509000000000000" pitchFamily="1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46140" y="14453691"/>
            <a:ext cx="899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effectLst/>
                <a:latin typeface="方正小标宋_GBK" panose="03000509000000000000" pitchFamily="1" charset="-122"/>
                <a:ea typeface="方正小标宋_GBK" panose="03000509000000000000" pitchFamily="1" charset="-122"/>
              </a:rPr>
              <a:t>无锡市自然资源和规划局</a:t>
            </a:r>
            <a:endParaRPr lang="zh-CN" altLang="en-US" sz="2800" dirty="0">
              <a:effectLst/>
              <a:latin typeface="方正小标宋_GBK" panose="03000509000000000000" pitchFamily="1" charset="-122"/>
              <a:ea typeface="方正小标宋_GBK" panose="03000509000000000000" pitchFamily="1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1638350" y="3377827"/>
            <a:ext cx="9053465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7"/>
            <a:ext cx="2305422" cy="128129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6" y="804967"/>
            <a:ext cx="6782619" cy="128129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7" y="3769344"/>
            <a:ext cx="9221689" cy="6289229"/>
          </a:xfrm>
        </p:spPr>
        <p:txBody>
          <a:bodyPr anchor="b"/>
          <a:lstStyle>
            <a:lvl1pPr>
              <a:defRPr sz="70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7" y="10118069"/>
            <a:ext cx="9221689" cy="3307358"/>
          </a:xfrm>
        </p:spPr>
        <p:txBody>
          <a:bodyPr/>
          <a:lstStyle>
            <a:lvl1pPr marL="0" indent="0">
              <a:buNone/>
              <a:defRPr sz="2805">
                <a:solidFill>
                  <a:schemeClr val="tx1"/>
                </a:solidFill>
              </a:defRPr>
            </a:lvl1pPr>
            <a:lvl2pPr marL="53467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06934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401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138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267335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20802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374269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27736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5" y="4024829"/>
            <a:ext cx="4544021" cy="95930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2" y="4024829"/>
            <a:ext cx="4544021" cy="95930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804971"/>
            <a:ext cx="9221689" cy="29223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8" y="3706343"/>
            <a:ext cx="4523137" cy="1816421"/>
          </a:xfrm>
        </p:spPr>
        <p:txBody>
          <a:bodyPr anchor="b"/>
          <a:lstStyle>
            <a:lvl1pPr marL="0" indent="0">
              <a:buNone/>
              <a:defRPr sz="2805" b="1"/>
            </a:lvl1pPr>
            <a:lvl2pPr marL="534670" indent="0">
              <a:buNone/>
              <a:defRPr sz="2340" b="1"/>
            </a:lvl2pPr>
            <a:lvl3pPr marL="1069340" indent="0">
              <a:buNone/>
              <a:defRPr sz="2105" b="1"/>
            </a:lvl3pPr>
            <a:lvl4pPr marL="1604010" indent="0">
              <a:buNone/>
              <a:defRPr sz="1870" b="1"/>
            </a:lvl4pPr>
            <a:lvl5pPr marL="2138680" indent="0">
              <a:buNone/>
              <a:defRPr sz="1870" b="1"/>
            </a:lvl5pPr>
            <a:lvl6pPr marL="2673350" indent="0">
              <a:buNone/>
              <a:defRPr sz="1870" b="1"/>
            </a:lvl6pPr>
            <a:lvl7pPr marL="3208020" indent="0">
              <a:buNone/>
              <a:defRPr sz="1870" b="1"/>
            </a:lvl7pPr>
            <a:lvl8pPr marL="3742690" indent="0">
              <a:buNone/>
              <a:defRPr sz="1870" b="1"/>
            </a:lvl8pPr>
            <a:lvl9pPr marL="4277360" indent="0">
              <a:buNone/>
              <a:defRPr sz="18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8" y="5522764"/>
            <a:ext cx="4523137" cy="81231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4" y="3706343"/>
            <a:ext cx="4545413" cy="1816421"/>
          </a:xfrm>
        </p:spPr>
        <p:txBody>
          <a:bodyPr anchor="b"/>
          <a:lstStyle>
            <a:lvl1pPr marL="0" indent="0">
              <a:buNone/>
              <a:defRPr sz="2805" b="1"/>
            </a:lvl1pPr>
            <a:lvl2pPr marL="534670" indent="0">
              <a:buNone/>
              <a:defRPr sz="2340" b="1"/>
            </a:lvl2pPr>
            <a:lvl3pPr marL="1069340" indent="0">
              <a:buNone/>
              <a:defRPr sz="2105" b="1"/>
            </a:lvl3pPr>
            <a:lvl4pPr marL="1604010" indent="0">
              <a:buNone/>
              <a:defRPr sz="1870" b="1"/>
            </a:lvl4pPr>
            <a:lvl5pPr marL="2138680" indent="0">
              <a:buNone/>
              <a:defRPr sz="1870" b="1"/>
            </a:lvl5pPr>
            <a:lvl6pPr marL="2673350" indent="0">
              <a:buNone/>
              <a:defRPr sz="1870" b="1"/>
            </a:lvl6pPr>
            <a:lvl7pPr marL="3208020" indent="0">
              <a:buNone/>
              <a:defRPr sz="1870" b="1"/>
            </a:lvl7pPr>
            <a:lvl8pPr marL="3742690" indent="0">
              <a:buNone/>
              <a:defRPr sz="1870" b="1"/>
            </a:lvl8pPr>
            <a:lvl9pPr marL="4277360" indent="0">
              <a:buNone/>
              <a:defRPr sz="18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4" y="5522764"/>
            <a:ext cx="4545413" cy="81231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1"/>
            <a:ext cx="5412730" cy="10744538"/>
          </a:xfrm>
        </p:spPr>
        <p:txBody>
          <a:bodyPr/>
          <a:lstStyle>
            <a:lvl1pPr>
              <a:defRPr sz="3745"/>
            </a:lvl1pPr>
            <a:lvl2pPr>
              <a:defRPr sz="3275"/>
            </a:lvl2pPr>
            <a:lvl3pPr>
              <a:defRPr sz="2805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0"/>
            </a:lvl1pPr>
            <a:lvl2pPr marL="534670" indent="0">
              <a:buNone/>
              <a:defRPr sz="1635"/>
            </a:lvl2pPr>
            <a:lvl3pPr marL="1069340" indent="0">
              <a:buNone/>
              <a:defRPr sz="1405"/>
            </a:lvl3pPr>
            <a:lvl4pPr marL="1604010" indent="0">
              <a:buNone/>
              <a:defRPr sz="1170"/>
            </a:lvl4pPr>
            <a:lvl5pPr marL="2138680" indent="0">
              <a:buNone/>
              <a:defRPr sz="1170"/>
            </a:lvl5pPr>
            <a:lvl6pPr marL="2673350" indent="0">
              <a:buNone/>
              <a:defRPr sz="1170"/>
            </a:lvl6pPr>
            <a:lvl7pPr marL="3208020" indent="0">
              <a:buNone/>
              <a:defRPr sz="1170"/>
            </a:lvl7pPr>
            <a:lvl8pPr marL="3742690" indent="0">
              <a:buNone/>
              <a:defRPr sz="1170"/>
            </a:lvl8pPr>
            <a:lvl9pPr marL="4277360" indent="0">
              <a:buNone/>
              <a:defRPr sz="11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413" y="2176911"/>
            <a:ext cx="5412730" cy="10744538"/>
          </a:xfrm>
        </p:spPr>
        <p:txBody>
          <a:bodyPr anchor="t"/>
          <a:lstStyle>
            <a:lvl1pPr marL="0" indent="0">
              <a:buNone/>
              <a:defRPr sz="3745"/>
            </a:lvl1pPr>
            <a:lvl2pPr marL="534670" indent="0">
              <a:buNone/>
              <a:defRPr sz="3275"/>
            </a:lvl2pPr>
            <a:lvl3pPr marL="1069340" indent="0">
              <a:buNone/>
              <a:defRPr sz="2805"/>
            </a:lvl3pPr>
            <a:lvl4pPr marL="1604010" indent="0">
              <a:buNone/>
              <a:defRPr sz="2340"/>
            </a:lvl4pPr>
            <a:lvl5pPr marL="2138680" indent="0">
              <a:buNone/>
              <a:defRPr sz="2340"/>
            </a:lvl5pPr>
            <a:lvl6pPr marL="2673350" indent="0">
              <a:buNone/>
              <a:defRPr sz="2340"/>
            </a:lvl6pPr>
            <a:lvl7pPr marL="3208020" indent="0">
              <a:buNone/>
              <a:defRPr sz="2340"/>
            </a:lvl7pPr>
            <a:lvl8pPr marL="3742690" indent="0">
              <a:buNone/>
              <a:defRPr sz="2340"/>
            </a:lvl8pPr>
            <a:lvl9pPr marL="4277360" indent="0">
              <a:buNone/>
              <a:defRPr sz="234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0"/>
            </a:lvl1pPr>
            <a:lvl2pPr marL="534670" indent="0">
              <a:buNone/>
              <a:defRPr sz="1635"/>
            </a:lvl2pPr>
            <a:lvl3pPr marL="1069340" indent="0">
              <a:buNone/>
              <a:defRPr sz="1405"/>
            </a:lvl3pPr>
            <a:lvl4pPr marL="1604010" indent="0">
              <a:buNone/>
              <a:defRPr sz="1170"/>
            </a:lvl4pPr>
            <a:lvl5pPr marL="2138680" indent="0">
              <a:buNone/>
              <a:defRPr sz="1170"/>
            </a:lvl5pPr>
            <a:lvl6pPr marL="2673350" indent="0">
              <a:buNone/>
              <a:defRPr sz="1170"/>
            </a:lvl6pPr>
            <a:lvl7pPr marL="3208020" indent="0">
              <a:buNone/>
              <a:defRPr sz="1170"/>
            </a:lvl7pPr>
            <a:lvl8pPr marL="3742690" indent="0">
              <a:buNone/>
              <a:defRPr sz="1170"/>
            </a:lvl8pPr>
            <a:lvl9pPr marL="4277360" indent="0">
              <a:buNone/>
              <a:defRPr sz="11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5" y="804971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5" y="4024829"/>
            <a:ext cx="9221689" cy="959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A1C5-082D-4569-AF87-763AE56896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6" y="14013402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AA44-EF9D-4F7D-9746-95AEA91762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69340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35" indent="-267335" algn="l" defTabSz="1069340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0200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33667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87134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601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68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535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1002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06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7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34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01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68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35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802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69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36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18.xml"/><Relationship Id="rId2" Type="http://schemas.openxmlformats.org/officeDocument/2006/relationships/image" Target="../media/image3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46139" y="1940769"/>
            <a:ext cx="8999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《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无锡市太湖新城核心区控制性详细规划核心区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—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国际社区、核心区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—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综合区管理单元动态更新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》</a:t>
            </a:r>
            <a:endParaRPr lang="en-US" altLang="zh-CN" sz="2800" dirty="0">
              <a:latin typeface="方正小标宋_GBK" panose="03000509000000000000" pitchFamily="1" charset="-122"/>
              <a:ea typeface="方正小标宋_GBK" panose="03000509000000000000" pitchFamily="1" charset="-122"/>
            </a:endParaRPr>
          </a:p>
          <a:p>
            <a:pPr algn="r"/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（公众意见征询）</a:t>
            </a:r>
            <a:endParaRPr lang="zh-CN" altLang="en-US" sz="2800" dirty="0">
              <a:latin typeface="方正小标宋_GBK" panose="03000509000000000000" pitchFamily="1" charset="-122"/>
              <a:ea typeface="方正小标宋_GBK" panose="03000509000000000000" pitchFamily="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6138" y="3653000"/>
            <a:ext cx="8999537" cy="15869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00685">
              <a:lnSpc>
                <a:spcPts val="3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本公示旨在征询公众意见，并非最终审批结果。如您对公示内容有意见表达，请在公示期间内将书面意见邮寄、发送电子邮件或者传真至公示单位（请注明“公示反馈意见”），公众意见将作为审批决策的重要参考依据。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6139" y="5654266"/>
            <a:ext cx="8999539" cy="2399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00685">
              <a:lnSpc>
                <a:spcPts val="30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公示时间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2025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月14日——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2025年2月1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日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公示单位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：无锡市自然资源和规划局经开分局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地    址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：无锡市滨湖区万新路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77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号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邮    编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214000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邮    箱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：thxcplan@163.com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传    真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81920977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6140" y="8690592"/>
            <a:ext cx="8999537" cy="3329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00685">
              <a:lnSpc>
                <a:spcPct val="150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由无锡市规划设计研究院编制的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无锡市太湖新城核心区控制性详细规划核心区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国际社区、核心区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综合区管理单元动态更新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已于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月完成并通过专家论证，规划成果已按照专家论证和部门审查意见进行了修改完善。现根据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无锡市城乡规划公示制度实施细则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的规定，将主要内容进行批前公示，有意见与建议者请与我局联系。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" y="8424975"/>
            <a:ext cx="1069181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46138" y="13927558"/>
            <a:ext cx="8999537" cy="4241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00685" algn="ctr">
              <a:lnSpc>
                <a:spcPts val="3000"/>
              </a:lnSpc>
            </a:pP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管理单元范围示意图</a:t>
            </a:r>
            <a:endParaRPr lang="en-US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6139" y="1940769"/>
            <a:ext cx="8999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《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无锡市太湖新城核心区控制性详细规划核心区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—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国际社区、核心区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—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综合区管理单元动态更新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》</a:t>
            </a:r>
            <a:endParaRPr lang="en-US" altLang="zh-CN" sz="2800" dirty="0">
              <a:latin typeface="方正小标宋_GBK" panose="03000509000000000000" pitchFamily="1" charset="-122"/>
              <a:ea typeface="方正小标宋_GBK" panose="03000509000000000000" pitchFamily="1" charset="-122"/>
            </a:endParaRPr>
          </a:p>
          <a:p>
            <a:pPr algn="r"/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（公众意见征询）</a:t>
            </a:r>
            <a:endParaRPr lang="zh-CN" altLang="en-US" sz="2800" dirty="0">
              <a:latin typeface="方正小标宋_GBK" panose="03000509000000000000" pitchFamily="1" charset="-122"/>
              <a:ea typeface="方正小标宋_GBK" panose="03000509000000000000" pitchFamily="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6138" y="3653000"/>
            <a:ext cx="8999537" cy="5049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00685">
              <a:lnSpc>
                <a:spcPts val="30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一、规划范围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核心区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国际社区管理单元规划范围：东至立信大道、南至干城路、西至五湖大道、北至清源路，总面积约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2.96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平方公里。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核心区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—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综合区管理单元规划范围：东至尚贤东路、南至干城路、西至立信大道、北至清源路，总面积约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2.07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平方公里。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二、规划依据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中华人民共和国城乡规划法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江苏省城乡规划条例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无锡市城乡规划条例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无锡市控制性详细规划动态更新管理规定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无锡市控制性详细规划动态更新操作规程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01011" y="8345735"/>
            <a:ext cx="6056451" cy="5713928"/>
            <a:chOff x="2301011" y="8345735"/>
            <a:chExt cx="6056451" cy="571392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 r="16675"/>
            <a:stretch>
              <a:fillRect/>
            </a:stretch>
          </p:blipFill>
          <p:spPr>
            <a:xfrm>
              <a:off x="2334349" y="8345735"/>
              <a:ext cx="6023113" cy="563681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301011" y="8422853"/>
              <a:ext cx="6023113" cy="563681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73839" y="11184659"/>
              <a:ext cx="3518873" cy="575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滨湖</a:t>
              </a:r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—</a:t>
              </a:r>
              <a:r>
                <a:rPr lang="zh-CN" altLang="en-US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太湖新城</a:t>
              </a:r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—</a:t>
              </a:r>
              <a:r>
                <a:rPr lang="zh-CN" altLang="en-US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核心区</a:t>
              </a:r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—</a:t>
              </a:r>
              <a:r>
                <a:rPr lang="zh-CN" altLang="en-US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综合区</a:t>
              </a:r>
              <a:endParaRPr lang="zh-CN" altLang="en-US" sz="1600" b="1" dirty="0">
                <a:effectLst>
                  <a:glow rad="127000">
                    <a:schemeClr val="bg1"/>
                  </a:glow>
                </a:effectLst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>
                <a:lnSpc>
                  <a:spcPts val="2000"/>
                </a:lnSpc>
              </a:pPr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BH-THXC-HXQ-ZHQ</a:t>
              </a:r>
              <a:endParaRPr lang="en-US" altLang="zh-CN" sz="1600" b="1" dirty="0">
                <a:effectLst>
                  <a:glow rad="127000">
                    <a:schemeClr val="bg1"/>
                  </a:glow>
                </a:effectLst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031031" y="11837576"/>
              <a:ext cx="314573" cy="286061"/>
              <a:chOff x="5194980" y="12381497"/>
              <a:chExt cx="362496" cy="329641"/>
            </a:xfrm>
          </p:grpSpPr>
          <p:sp>
            <p:nvSpPr>
              <p:cNvPr id="16" name="任意多边形: 形状 15"/>
              <p:cNvSpPr/>
              <p:nvPr/>
            </p:nvSpPr>
            <p:spPr>
              <a:xfrm>
                <a:off x="5194980" y="12381497"/>
                <a:ext cx="362496" cy="329641"/>
              </a:xfrm>
              <a:custGeom>
                <a:avLst/>
                <a:gdLst>
                  <a:gd name="connsiteX0" fmla="*/ 9099 w 482221"/>
                  <a:gd name="connsiteY0" fmla="*/ 59140 h 395785"/>
                  <a:gd name="connsiteX1" fmla="*/ 0 w 482221"/>
                  <a:gd name="connsiteY1" fmla="*/ 191068 h 395785"/>
                  <a:gd name="connsiteX2" fmla="*/ 18197 w 482221"/>
                  <a:gd name="connsiteY2" fmla="*/ 277504 h 395785"/>
                  <a:gd name="connsiteX3" fmla="*/ 27296 w 482221"/>
                  <a:gd name="connsiteY3" fmla="*/ 395785 h 395785"/>
                  <a:gd name="connsiteX4" fmla="*/ 150126 w 482221"/>
                  <a:gd name="connsiteY4" fmla="*/ 382137 h 395785"/>
                  <a:gd name="connsiteX5" fmla="*/ 300251 w 482221"/>
                  <a:gd name="connsiteY5" fmla="*/ 309349 h 395785"/>
                  <a:gd name="connsiteX6" fmla="*/ 473123 w 482221"/>
                  <a:gd name="connsiteY6" fmla="*/ 172871 h 395785"/>
                  <a:gd name="connsiteX7" fmla="*/ 482221 w 482221"/>
                  <a:gd name="connsiteY7" fmla="*/ 113731 h 395785"/>
                  <a:gd name="connsiteX8" fmla="*/ 454926 w 482221"/>
                  <a:gd name="connsiteY8" fmla="*/ 68239 h 395785"/>
                  <a:gd name="connsiteX9" fmla="*/ 318448 w 482221"/>
                  <a:gd name="connsiteY9" fmla="*/ 0 h 395785"/>
                  <a:gd name="connsiteX10" fmla="*/ 109182 w 482221"/>
                  <a:gd name="connsiteY10" fmla="*/ 63689 h 395785"/>
                  <a:gd name="connsiteX11" fmla="*/ 9099 w 482221"/>
                  <a:gd name="connsiteY11" fmla="*/ 59140 h 395785"/>
                  <a:gd name="connsiteX0-1" fmla="*/ 0 w 945093"/>
                  <a:gd name="connsiteY0-2" fmla="*/ 278662 h 395785"/>
                  <a:gd name="connsiteX1-3" fmla="*/ 462872 w 945093"/>
                  <a:gd name="connsiteY1-4" fmla="*/ 191068 h 395785"/>
                  <a:gd name="connsiteX2-5" fmla="*/ 481069 w 945093"/>
                  <a:gd name="connsiteY2-6" fmla="*/ 277504 h 395785"/>
                  <a:gd name="connsiteX3-7" fmla="*/ 490168 w 945093"/>
                  <a:gd name="connsiteY3-8" fmla="*/ 395785 h 395785"/>
                  <a:gd name="connsiteX4-9" fmla="*/ 612998 w 945093"/>
                  <a:gd name="connsiteY4-10" fmla="*/ 382137 h 395785"/>
                  <a:gd name="connsiteX5-11" fmla="*/ 763123 w 945093"/>
                  <a:gd name="connsiteY5-12" fmla="*/ 309349 h 395785"/>
                  <a:gd name="connsiteX6-13" fmla="*/ 935995 w 945093"/>
                  <a:gd name="connsiteY6-14" fmla="*/ 172871 h 395785"/>
                  <a:gd name="connsiteX7-15" fmla="*/ 945093 w 945093"/>
                  <a:gd name="connsiteY7-16" fmla="*/ 113731 h 395785"/>
                  <a:gd name="connsiteX8-17" fmla="*/ 917798 w 945093"/>
                  <a:gd name="connsiteY8-18" fmla="*/ 68239 h 395785"/>
                  <a:gd name="connsiteX9-19" fmla="*/ 781320 w 945093"/>
                  <a:gd name="connsiteY9-20" fmla="*/ 0 h 395785"/>
                  <a:gd name="connsiteX10-21" fmla="*/ 572054 w 945093"/>
                  <a:gd name="connsiteY10-22" fmla="*/ 63689 h 395785"/>
                  <a:gd name="connsiteX11-23" fmla="*/ 0 w 945093"/>
                  <a:gd name="connsiteY11-24" fmla="*/ 278662 h 395785"/>
                  <a:gd name="connsiteX0-25" fmla="*/ 0 w 945093"/>
                  <a:gd name="connsiteY0-26" fmla="*/ 278662 h 395785"/>
                  <a:gd name="connsiteX1-27" fmla="*/ 21086 w 945093"/>
                  <a:gd name="connsiteY1-28" fmla="*/ 363941 h 395785"/>
                  <a:gd name="connsiteX2-29" fmla="*/ 481069 w 945093"/>
                  <a:gd name="connsiteY2-30" fmla="*/ 277504 h 395785"/>
                  <a:gd name="connsiteX3-31" fmla="*/ 490168 w 945093"/>
                  <a:gd name="connsiteY3-32" fmla="*/ 395785 h 395785"/>
                  <a:gd name="connsiteX4-33" fmla="*/ 612998 w 945093"/>
                  <a:gd name="connsiteY4-34" fmla="*/ 382137 h 395785"/>
                  <a:gd name="connsiteX5-35" fmla="*/ 763123 w 945093"/>
                  <a:gd name="connsiteY5-36" fmla="*/ 309349 h 395785"/>
                  <a:gd name="connsiteX6-37" fmla="*/ 935995 w 945093"/>
                  <a:gd name="connsiteY6-38" fmla="*/ 172871 h 395785"/>
                  <a:gd name="connsiteX7-39" fmla="*/ 945093 w 945093"/>
                  <a:gd name="connsiteY7-40" fmla="*/ 113731 h 395785"/>
                  <a:gd name="connsiteX8-41" fmla="*/ 917798 w 945093"/>
                  <a:gd name="connsiteY8-42" fmla="*/ 68239 h 395785"/>
                  <a:gd name="connsiteX9-43" fmla="*/ 781320 w 945093"/>
                  <a:gd name="connsiteY9-44" fmla="*/ 0 h 395785"/>
                  <a:gd name="connsiteX10-45" fmla="*/ 572054 w 945093"/>
                  <a:gd name="connsiteY10-46" fmla="*/ 63689 h 395785"/>
                  <a:gd name="connsiteX11-47" fmla="*/ 0 w 945093"/>
                  <a:gd name="connsiteY11-48" fmla="*/ 278662 h 395785"/>
                  <a:gd name="connsiteX0-49" fmla="*/ 0 w 945093"/>
                  <a:gd name="connsiteY0-50" fmla="*/ 278662 h 538186"/>
                  <a:gd name="connsiteX1-51" fmla="*/ 21086 w 945093"/>
                  <a:gd name="connsiteY1-52" fmla="*/ 363941 h 538186"/>
                  <a:gd name="connsiteX2-53" fmla="*/ 94161 w 945093"/>
                  <a:gd name="connsiteY2-54" fmla="*/ 538186 h 538186"/>
                  <a:gd name="connsiteX3-55" fmla="*/ 490168 w 945093"/>
                  <a:gd name="connsiteY3-56" fmla="*/ 395785 h 538186"/>
                  <a:gd name="connsiteX4-57" fmla="*/ 612998 w 945093"/>
                  <a:gd name="connsiteY4-58" fmla="*/ 382137 h 538186"/>
                  <a:gd name="connsiteX5-59" fmla="*/ 763123 w 945093"/>
                  <a:gd name="connsiteY5-60" fmla="*/ 309349 h 538186"/>
                  <a:gd name="connsiteX6-61" fmla="*/ 935995 w 945093"/>
                  <a:gd name="connsiteY6-62" fmla="*/ 172871 h 538186"/>
                  <a:gd name="connsiteX7-63" fmla="*/ 945093 w 945093"/>
                  <a:gd name="connsiteY7-64" fmla="*/ 113731 h 538186"/>
                  <a:gd name="connsiteX8-65" fmla="*/ 917798 w 945093"/>
                  <a:gd name="connsiteY8-66" fmla="*/ 68239 h 538186"/>
                  <a:gd name="connsiteX9-67" fmla="*/ 781320 w 945093"/>
                  <a:gd name="connsiteY9-68" fmla="*/ 0 h 538186"/>
                  <a:gd name="connsiteX10-69" fmla="*/ 572054 w 945093"/>
                  <a:gd name="connsiteY10-70" fmla="*/ 63689 h 538186"/>
                  <a:gd name="connsiteX11-71" fmla="*/ 0 w 945093"/>
                  <a:gd name="connsiteY11-72" fmla="*/ 278662 h 538186"/>
                  <a:gd name="connsiteX0-73" fmla="*/ 0 w 945093"/>
                  <a:gd name="connsiteY0-74" fmla="*/ 278662 h 538186"/>
                  <a:gd name="connsiteX1-75" fmla="*/ 21086 w 945093"/>
                  <a:gd name="connsiteY1-76" fmla="*/ 363941 h 538186"/>
                  <a:gd name="connsiteX2-77" fmla="*/ 94161 w 945093"/>
                  <a:gd name="connsiteY2-78" fmla="*/ 538186 h 538186"/>
                  <a:gd name="connsiteX3-79" fmla="*/ 490168 w 945093"/>
                  <a:gd name="connsiteY3-80" fmla="*/ 395785 h 538186"/>
                  <a:gd name="connsiteX4-81" fmla="*/ 612998 w 945093"/>
                  <a:gd name="connsiteY4-82" fmla="*/ 382137 h 538186"/>
                  <a:gd name="connsiteX5-83" fmla="*/ 763123 w 945093"/>
                  <a:gd name="connsiteY5-84" fmla="*/ 309349 h 538186"/>
                  <a:gd name="connsiteX6-85" fmla="*/ 935995 w 945093"/>
                  <a:gd name="connsiteY6-86" fmla="*/ 172871 h 538186"/>
                  <a:gd name="connsiteX7-87" fmla="*/ 945093 w 945093"/>
                  <a:gd name="connsiteY7-88" fmla="*/ 113731 h 538186"/>
                  <a:gd name="connsiteX8-89" fmla="*/ 917798 w 945093"/>
                  <a:gd name="connsiteY8-90" fmla="*/ 68239 h 538186"/>
                  <a:gd name="connsiteX9-91" fmla="*/ 781320 w 945093"/>
                  <a:gd name="connsiteY9-92" fmla="*/ 0 h 538186"/>
                  <a:gd name="connsiteX10-93" fmla="*/ 256493 w 945093"/>
                  <a:gd name="connsiteY10-94" fmla="*/ 181682 h 538186"/>
                  <a:gd name="connsiteX11-95" fmla="*/ 0 w 945093"/>
                  <a:gd name="connsiteY11-96" fmla="*/ 278662 h 538186"/>
                  <a:gd name="connsiteX0-97" fmla="*/ 0 w 945093"/>
                  <a:gd name="connsiteY0-98" fmla="*/ 278662 h 538186"/>
                  <a:gd name="connsiteX1-99" fmla="*/ 21086 w 945093"/>
                  <a:gd name="connsiteY1-100" fmla="*/ 363941 h 538186"/>
                  <a:gd name="connsiteX2-101" fmla="*/ 94161 w 945093"/>
                  <a:gd name="connsiteY2-102" fmla="*/ 538186 h 538186"/>
                  <a:gd name="connsiteX3-103" fmla="*/ 490168 w 945093"/>
                  <a:gd name="connsiteY3-104" fmla="*/ 395785 h 538186"/>
                  <a:gd name="connsiteX4-105" fmla="*/ 612998 w 945093"/>
                  <a:gd name="connsiteY4-106" fmla="*/ 382137 h 538186"/>
                  <a:gd name="connsiteX5-107" fmla="*/ 763123 w 945093"/>
                  <a:gd name="connsiteY5-108" fmla="*/ 309349 h 538186"/>
                  <a:gd name="connsiteX6-109" fmla="*/ 935995 w 945093"/>
                  <a:gd name="connsiteY6-110" fmla="*/ 172871 h 538186"/>
                  <a:gd name="connsiteX7-111" fmla="*/ 945093 w 945093"/>
                  <a:gd name="connsiteY7-112" fmla="*/ 113731 h 538186"/>
                  <a:gd name="connsiteX8-113" fmla="*/ 917798 w 945093"/>
                  <a:gd name="connsiteY8-114" fmla="*/ 68239 h 538186"/>
                  <a:gd name="connsiteX9-115" fmla="*/ 781320 w 945093"/>
                  <a:gd name="connsiteY9-116" fmla="*/ 0 h 538186"/>
                  <a:gd name="connsiteX10-117" fmla="*/ 163197 w 945093"/>
                  <a:gd name="connsiteY10-118" fmla="*/ 258514 h 538186"/>
                  <a:gd name="connsiteX11-119" fmla="*/ 0 w 945093"/>
                  <a:gd name="connsiteY11-120" fmla="*/ 278662 h 538186"/>
                  <a:gd name="connsiteX0-121" fmla="*/ 0 w 945093"/>
                  <a:gd name="connsiteY0-122" fmla="*/ 210423 h 469947"/>
                  <a:gd name="connsiteX1-123" fmla="*/ 21086 w 945093"/>
                  <a:gd name="connsiteY1-124" fmla="*/ 295702 h 469947"/>
                  <a:gd name="connsiteX2-125" fmla="*/ 94161 w 945093"/>
                  <a:gd name="connsiteY2-126" fmla="*/ 469947 h 469947"/>
                  <a:gd name="connsiteX3-127" fmla="*/ 490168 w 945093"/>
                  <a:gd name="connsiteY3-128" fmla="*/ 327546 h 469947"/>
                  <a:gd name="connsiteX4-129" fmla="*/ 612998 w 945093"/>
                  <a:gd name="connsiteY4-130" fmla="*/ 313898 h 469947"/>
                  <a:gd name="connsiteX5-131" fmla="*/ 763123 w 945093"/>
                  <a:gd name="connsiteY5-132" fmla="*/ 241110 h 469947"/>
                  <a:gd name="connsiteX6-133" fmla="*/ 935995 w 945093"/>
                  <a:gd name="connsiteY6-134" fmla="*/ 104632 h 469947"/>
                  <a:gd name="connsiteX7-135" fmla="*/ 945093 w 945093"/>
                  <a:gd name="connsiteY7-136" fmla="*/ 45492 h 469947"/>
                  <a:gd name="connsiteX8-137" fmla="*/ 917798 w 945093"/>
                  <a:gd name="connsiteY8-138" fmla="*/ 0 h 469947"/>
                  <a:gd name="connsiteX9-139" fmla="*/ 309349 w 945093"/>
                  <a:gd name="connsiteY9-140" fmla="*/ 140306 h 469947"/>
                  <a:gd name="connsiteX10-141" fmla="*/ 163197 w 945093"/>
                  <a:gd name="connsiteY10-142" fmla="*/ 190275 h 469947"/>
                  <a:gd name="connsiteX11-143" fmla="*/ 0 w 945093"/>
                  <a:gd name="connsiteY11-144" fmla="*/ 210423 h 469947"/>
                  <a:gd name="connsiteX0-145" fmla="*/ 0 w 945093"/>
                  <a:gd name="connsiteY0-146" fmla="*/ 164931 h 424455"/>
                  <a:gd name="connsiteX1-147" fmla="*/ 21086 w 945093"/>
                  <a:gd name="connsiteY1-148" fmla="*/ 250210 h 424455"/>
                  <a:gd name="connsiteX2-149" fmla="*/ 94161 w 945093"/>
                  <a:gd name="connsiteY2-150" fmla="*/ 424455 h 424455"/>
                  <a:gd name="connsiteX3-151" fmla="*/ 490168 w 945093"/>
                  <a:gd name="connsiteY3-152" fmla="*/ 282054 h 424455"/>
                  <a:gd name="connsiteX4-153" fmla="*/ 612998 w 945093"/>
                  <a:gd name="connsiteY4-154" fmla="*/ 268406 h 424455"/>
                  <a:gd name="connsiteX5-155" fmla="*/ 763123 w 945093"/>
                  <a:gd name="connsiteY5-156" fmla="*/ 195618 h 424455"/>
                  <a:gd name="connsiteX6-157" fmla="*/ 935995 w 945093"/>
                  <a:gd name="connsiteY6-158" fmla="*/ 59140 h 424455"/>
                  <a:gd name="connsiteX7-159" fmla="*/ 945093 w 945093"/>
                  <a:gd name="connsiteY7-160" fmla="*/ 0 h 424455"/>
                  <a:gd name="connsiteX8-161" fmla="*/ 338811 w 945093"/>
                  <a:gd name="connsiteY8-162" fmla="*/ 152078 h 424455"/>
                  <a:gd name="connsiteX9-163" fmla="*/ 309349 w 945093"/>
                  <a:gd name="connsiteY9-164" fmla="*/ 94814 h 424455"/>
                  <a:gd name="connsiteX10-165" fmla="*/ 163197 w 945093"/>
                  <a:gd name="connsiteY10-166" fmla="*/ 144783 h 424455"/>
                  <a:gd name="connsiteX11-167" fmla="*/ 0 w 945093"/>
                  <a:gd name="connsiteY11-168" fmla="*/ 164931 h 424455"/>
                  <a:gd name="connsiteX0-169" fmla="*/ 0 w 945093"/>
                  <a:gd name="connsiteY0-170" fmla="*/ 164931 h 424455"/>
                  <a:gd name="connsiteX1-171" fmla="*/ 21086 w 945093"/>
                  <a:gd name="connsiteY1-172" fmla="*/ 250210 h 424455"/>
                  <a:gd name="connsiteX2-173" fmla="*/ 94161 w 945093"/>
                  <a:gd name="connsiteY2-174" fmla="*/ 424455 h 424455"/>
                  <a:gd name="connsiteX3-175" fmla="*/ 490168 w 945093"/>
                  <a:gd name="connsiteY3-176" fmla="*/ 282054 h 424455"/>
                  <a:gd name="connsiteX4-177" fmla="*/ 612998 w 945093"/>
                  <a:gd name="connsiteY4-178" fmla="*/ 268406 h 424455"/>
                  <a:gd name="connsiteX5-179" fmla="*/ 763123 w 945093"/>
                  <a:gd name="connsiteY5-180" fmla="*/ 195618 h 424455"/>
                  <a:gd name="connsiteX6-181" fmla="*/ 935995 w 945093"/>
                  <a:gd name="connsiteY6-182" fmla="*/ 59140 h 424455"/>
                  <a:gd name="connsiteX7-183" fmla="*/ 945093 w 945093"/>
                  <a:gd name="connsiteY7-184" fmla="*/ 0 h 424455"/>
                  <a:gd name="connsiteX8-185" fmla="*/ 338811 w 945093"/>
                  <a:gd name="connsiteY8-186" fmla="*/ 152078 h 424455"/>
                  <a:gd name="connsiteX9-187" fmla="*/ 328556 w 945093"/>
                  <a:gd name="connsiteY9-188" fmla="*/ 94814 h 424455"/>
                  <a:gd name="connsiteX10-189" fmla="*/ 163197 w 945093"/>
                  <a:gd name="connsiteY10-190" fmla="*/ 144783 h 424455"/>
                  <a:gd name="connsiteX11-191" fmla="*/ 0 w 945093"/>
                  <a:gd name="connsiteY11-192" fmla="*/ 164931 h 424455"/>
                  <a:gd name="connsiteX0-193" fmla="*/ 0 w 935995"/>
                  <a:gd name="connsiteY0-194" fmla="*/ 105791 h 365315"/>
                  <a:gd name="connsiteX1-195" fmla="*/ 21086 w 935995"/>
                  <a:gd name="connsiteY1-196" fmla="*/ 191070 h 365315"/>
                  <a:gd name="connsiteX2-197" fmla="*/ 94161 w 935995"/>
                  <a:gd name="connsiteY2-198" fmla="*/ 365315 h 365315"/>
                  <a:gd name="connsiteX3-199" fmla="*/ 490168 w 935995"/>
                  <a:gd name="connsiteY3-200" fmla="*/ 222914 h 365315"/>
                  <a:gd name="connsiteX4-201" fmla="*/ 612998 w 935995"/>
                  <a:gd name="connsiteY4-202" fmla="*/ 209266 h 365315"/>
                  <a:gd name="connsiteX5-203" fmla="*/ 763123 w 935995"/>
                  <a:gd name="connsiteY5-204" fmla="*/ 136478 h 365315"/>
                  <a:gd name="connsiteX6-205" fmla="*/ 935995 w 935995"/>
                  <a:gd name="connsiteY6-206" fmla="*/ 0 h 365315"/>
                  <a:gd name="connsiteX7-207" fmla="*/ 357873 w 935995"/>
                  <a:gd name="connsiteY7-208" fmla="*/ 152151 h 365315"/>
                  <a:gd name="connsiteX8-209" fmla="*/ 338811 w 935995"/>
                  <a:gd name="connsiteY8-210" fmla="*/ 92938 h 365315"/>
                  <a:gd name="connsiteX9-211" fmla="*/ 328556 w 935995"/>
                  <a:gd name="connsiteY9-212" fmla="*/ 35674 h 365315"/>
                  <a:gd name="connsiteX10-213" fmla="*/ 163197 w 935995"/>
                  <a:gd name="connsiteY10-214" fmla="*/ 85643 h 365315"/>
                  <a:gd name="connsiteX11-215" fmla="*/ 0 w 935995"/>
                  <a:gd name="connsiteY11-216" fmla="*/ 105791 h 365315"/>
                  <a:gd name="connsiteX0-217" fmla="*/ 0 w 763123"/>
                  <a:gd name="connsiteY0-218" fmla="*/ 70117 h 329641"/>
                  <a:gd name="connsiteX1-219" fmla="*/ 21086 w 763123"/>
                  <a:gd name="connsiteY1-220" fmla="*/ 155396 h 329641"/>
                  <a:gd name="connsiteX2-221" fmla="*/ 94161 w 763123"/>
                  <a:gd name="connsiteY2-222" fmla="*/ 329641 h 329641"/>
                  <a:gd name="connsiteX3-223" fmla="*/ 490168 w 763123"/>
                  <a:gd name="connsiteY3-224" fmla="*/ 187240 h 329641"/>
                  <a:gd name="connsiteX4-225" fmla="*/ 612998 w 763123"/>
                  <a:gd name="connsiteY4-226" fmla="*/ 173592 h 329641"/>
                  <a:gd name="connsiteX5-227" fmla="*/ 763123 w 763123"/>
                  <a:gd name="connsiteY5-228" fmla="*/ 100804 h 329641"/>
                  <a:gd name="connsiteX6-229" fmla="*/ 362496 w 763123"/>
                  <a:gd name="connsiteY6-230" fmla="*/ 192080 h 329641"/>
                  <a:gd name="connsiteX7-231" fmla="*/ 357873 w 763123"/>
                  <a:gd name="connsiteY7-232" fmla="*/ 116477 h 329641"/>
                  <a:gd name="connsiteX8-233" fmla="*/ 338811 w 763123"/>
                  <a:gd name="connsiteY8-234" fmla="*/ 57264 h 329641"/>
                  <a:gd name="connsiteX9-235" fmla="*/ 328556 w 763123"/>
                  <a:gd name="connsiteY9-236" fmla="*/ 0 h 329641"/>
                  <a:gd name="connsiteX10-237" fmla="*/ 163197 w 763123"/>
                  <a:gd name="connsiteY10-238" fmla="*/ 49969 h 329641"/>
                  <a:gd name="connsiteX11-239" fmla="*/ 0 w 763123"/>
                  <a:gd name="connsiteY11-240" fmla="*/ 70117 h 329641"/>
                  <a:gd name="connsiteX0-241" fmla="*/ 0 w 612998"/>
                  <a:gd name="connsiteY0-242" fmla="*/ 70117 h 329641"/>
                  <a:gd name="connsiteX1-243" fmla="*/ 21086 w 612998"/>
                  <a:gd name="connsiteY1-244" fmla="*/ 155396 h 329641"/>
                  <a:gd name="connsiteX2-245" fmla="*/ 94161 w 612998"/>
                  <a:gd name="connsiteY2-246" fmla="*/ 329641 h 329641"/>
                  <a:gd name="connsiteX3-247" fmla="*/ 490168 w 612998"/>
                  <a:gd name="connsiteY3-248" fmla="*/ 187240 h 329641"/>
                  <a:gd name="connsiteX4-249" fmla="*/ 612998 w 612998"/>
                  <a:gd name="connsiteY4-250" fmla="*/ 173592 h 329641"/>
                  <a:gd name="connsiteX5-251" fmla="*/ 362496 w 612998"/>
                  <a:gd name="connsiteY5-252" fmla="*/ 192080 h 329641"/>
                  <a:gd name="connsiteX6-253" fmla="*/ 357873 w 612998"/>
                  <a:gd name="connsiteY6-254" fmla="*/ 116477 h 329641"/>
                  <a:gd name="connsiteX7-255" fmla="*/ 338811 w 612998"/>
                  <a:gd name="connsiteY7-256" fmla="*/ 57264 h 329641"/>
                  <a:gd name="connsiteX8-257" fmla="*/ 328556 w 612998"/>
                  <a:gd name="connsiteY8-258" fmla="*/ 0 h 329641"/>
                  <a:gd name="connsiteX9-259" fmla="*/ 163197 w 612998"/>
                  <a:gd name="connsiteY9-260" fmla="*/ 49969 h 329641"/>
                  <a:gd name="connsiteX10-261" fmla="*/ 0 w 612998"/>
                  <a:gd name="connsiteY10-262" fmla="*/ 70117 h 329641"/>
                  <a:gd name="connsiteX0-263" fmla="*/ 0 w 490167"/>
                  <a:gd name="connsiteY0-264" fmla="*/ 70117 h 329641"/>
                  <a:gd name="connsiteX1-265" fmla="*/ 21086 w 490167"/>
                  <a:gd name="connsiteY1-266" fmla="*/ 155396 h 329641"/>
                  <a:gd name="connsiteX2-267" fmla="*/ 94161 w 490167"/>
                  <a:gd name="connsiteY2-268" fmla="*/ 329641 h 329641"/>
                  <a:gd name="connsiteX3-269" fmla="*/ 490168 w 490167"/>
                  <a:gd name="connsiteY3-270" fmla="*/ 187240 h 329641"/>
                  <a:gd name="connsiteX4-271" fmla="*/ 362496 w 490167"/>
                  <a:gd name="connsiteY4-272" fmla="*/ 192080 h 329641"/>
                  <a:gd name="connsiteX5-273" fmla="*/ 357873 w 490167"/>
                  <a:gd name="connsiteY5-274" fmla="*/ 116477 h 329641"/>
                  <a:gd name="connsiteX6-275" fmla="*/ 338811 w 490167"/>
                  <a:gd name="connsiteY6-276" fmla="*/ 57264 h 329641"/>
                  <a:gd name="connsiteX7-277" fmla="*/ 328556 w 490167"/>
                  <a:gd name="connsiteY7-278" fmla="*/ 0 h 329641"/>
                  <a:gd name="connsiteX8-279" fmla="*/ 163197 w 490167"/>
                  <a:gd name="connsiteY8-280" fmla="*/ 49969 h 329641"/>
                  <a:gd name="connsiteX9-281" fmla="*/ 0 w 490167"/>
                  <a:gd name="connsiteY9-282" fmla="*/ 70117 h 329641"/>
                  <a:gd name="connsiteX0-283" fmla="*/ 0 w 362496"/>
                  <a:gd name="connsiteY0-284" fmla="*/ 70117 h 329641"/>
                  <a:gd name="connsiteX1-285" fmla="*/ 21086 w 362496"/>
                  <a:gd name="connsiteY1-286" fmla="*/ 155396 h 329641"/>
                  <a:gd name="connsiteX2-287" fmla="*/ 94161 w 362496"/>
                  <a:gd name="connsiteY2-288" fmla="*/ 329641 h 329641"/>
                  <a:gd name="connsiteX3-289" fmla="*/ 232230 w 362496"/>
                  <a:gd name="connsiteY3-290" fmla="*/ 239376 h 329641"/>
                  <a:gd name="connsiteX4-291" fmla="*/ 362496 w 362496"/>
                  <a:gd name="connsiteY4-292" fmla="*/ 192080 h 329641"/>
                  <a:gd name="connsiteX5-293" fmla="*/ 357873 w 362496"/>
                  <a:gd name="connsiteY5-294" fmla="*/ 116477 h 329641"/>
                  <a:gd name="connsiteX6-295" fmla="*/ 338811 w 362496"/>
                  <a:gd name="connsiteY6-296" fmla="*/ 57264 h 329641"/>
                  <a:gd name="connsiteX7-297" fmla="*/ 328556 w 362496"/>
                  <a:gd name="connsiteY7-298" fmla="*/ 0 h 329641"/>
                  <a:gd name="connsiteX8-299" fmla="*/ 163197 w 362496"/>
                  <a:gd name="connsiteY8-300" fmla="*/ 49969 h 329641"/>
                  <a:gd name="connsiteX9-301" fmla="*/ 0 w 362496"/>
                  <a:gd name="connsiteY9-302" fmla="*/ 70117 h 3296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362496" h="329641">
                    <a:moveTo>
                      <a:pt x="0" y="70117"/>
                    </a:moveTo>
                    <a:lnTo>
                      <a:pt x="21086" y="155396"/>
                    </a:lnTo>
                    <a:lnTo>
                      <a:pt x="94161" y="329641"/>
                    </a:lnTo>
                    <a:lnTo>
                      <a:pt x="232230" y="239376"/>
                    </a:lnTo>
                    <a:lnTo>
                      <a:pt x="362496" y="192080"/>
                    </a:lnTo>
                    <a:lnTo>
                      <a:pt x="357873" y="116477"/>
                    </a:lnTo>
                    <a:lnTo>
                      <a:pt x="338811" y="57264"/>
                    </a:lnTo>
                    <a:lnTo>
                      <a:pt x="328556" y="0"/>
                    </a:lnTo>
                    <a:lnTo>
                      <a:pt x="163197" y="49969"/>
                    </a:lnTo>
                    <a:lnTo>
                      <a:pt x="0" y="70117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5377058" y="12418509"/>
                <a:ext cx="43220" cy="218821"/>
              </a:xfrm>
              <a:custGeom>
                <a:avLst/>
                <a:gdLst>
                  <a:gd name="connsiteX0" fmla="*/ 0 w 464023"/>
                  <a:gd name="connsiteY0" fmla="*/ 200167 h 200167"/>
                  <a:gd name="connsiteX1" fmla="*/ 72788 w 464023"/>
                  <a:gd name="connsiteY1" fmla="*/ 145576 h 200167"/>
                  <a:gd name="connsiteX2" fmla="*/ 277504 w 464023"/>
                  <a:gd name="connsiteY2" fmla="*/ 109182 h 200167"/>
                  <a:gd name="connsiteX3" fmla="*/ 404883 w 464023"/>
                  <a:gd name="connsiteY3" fmla="*/ 63689 h 200167"/>
                  <a:gd name="connsiteX4" fmla="*/ 464023 w 464023"/>
                  <a:gd name="connsiteY4" fmla="*/ 0 h 200167"/>
                  <a:gd name="connsiteX0-1" fmla="*/ 0 w 464023"/>
                  <a:gd name="connsiteY0-2" fmla="*/ 200167 h 200167"/>
                  <a:gd name="connsiteX1-3" fmla="*/ 72788 w 464023"/>
                  <a:gd name="connsiteY1-4" fmla="*/ 145576 h 200167"/>
                  <a:gd name="connsiteX2-5" fmla="*/ 277504 w 464023"/>
                  <a:gd name="connsiteY2-6" fmla="*/ 109182 h 200167"/>
                  <a:gd name="connsiteX3-7" fmla="*/ 400334 w 464023"/>
                  <a:gd name="connsiteY3-8" fmla="*/ 54591 h 200167"/>
                  <a:gd name="connsiteX4-9" fmla="*/ 464023 w 464023"/>
                  <a:gd name="connsiteY4-10" fmla="*/ 0 h 200167"/>
                  <a:gd name="connsiteX0-11" fmla="*/ 0 w 453006"/>
                  <a:gd name="connsiteY0-12" fmla="*/ 192822 h 192822"/>
                  <a:gd name="connsiteX1-13" fmla="*/ 61771 w 453006"/>
                  <a:gd name="connsiteY1-14" fmla="*/ 145576 h 192822"/>
                  <a:gd name="connsiteX2-15" fmla="*/ 266487 w 453006"/>
                  <a:gd name="connsiteY2-16" fmla="*/ 109182 h 192822"/>
                  <a:gd name="connsiteX3-17" fmla="*/ 389317 w 453006"/>
                  <a:gd name="connsiteY3-18" fmla="*/ 54591 h 192822"/>
                  <a:gd name="connsiteX4-19" fmla="*/ 453006 w 453006"/>
                  <a:gd name="connsiteY4-20" fmla="*/ 0 h 192822"/>
                  <a:gd name="connsiteX0-21" fmla="*/ 0 w 449334"/>
                  <a:gd name="connsiteY0-22" fmla="*/ 181805 h 181805"/>
                  <a:gd name="connsiteX1-23" fmla="*/ 61771 w 449334"/>
                  <a:gd name="connsiteY1-24" fmla="*/ 134559 h 181805"/>
                  <a:gd name="connsiteX2-25" fmla="*/ 266487 w 449334"/>
                  <a:gd name="connsiteY2-26" fmla="*/ 98165 h 181805"/>
                  <a:gd name="connsiteX3-27" fmla="*/ 389317 w 449334"/>
                  <a:gd name="connsiteY3-28" fmla="*/ 43574 h 181805"/>
                  <a:gd name="connsiteX4-29" fmla="*/ 449334 w 449334"/>
                  <a:gd name="connsiteY4-30" fmla="*/ 0 h 181805"/>
                  <a:gd name="connsiteX0-31" fmla="*/ 20550 w 387563"/>
                  <a:gd name="connsiteY0-32" fmla="*/ 0 h 194227"/>
                  <a:gd name="connsiteX1-33" fmla="*/ 0 w 387563"/>
                  <a:gd name="connsiteY1-34" fmla="*/ 194227 h 194227"/>
                  <a:gd name="connsiteX2-35" fmla="*/ 204716 w 387563"/>
                  <a:gd name="connsiteY2-36" fmla="*/ 157833 h 194227"/>
                  <a:gd name="connsiteX3-37" fmla="*/ 327546 w 387563"/>
                  <a:gd name="connsiteY3-38" fmla="*/ 103242 h 194227"/>
                  <a:gd name="connsiteX4-39" fmla="*/ 387563 w 387563"/>
                  <a:gd name="connsiteY4-40" fmla="*/ 59668 h 194227"/>
                  <a:gd name="connsiteX0-41" fmla="*/ 0 w 367013"/>
                  <a:gd name="connsiteY0-42" fmla="*/ 0 h 157833"/>
                  <a:gd name="connsiteX1-43" fmla="*/ 184166 w 367013"/>
                  <a:gd name="connsiteY1-44" fmla="*/ 157833 h 157833"/>
                  <a:gd name="connsiteX2-45" fmla="*/ 306996 w 367013"/>
                  <a:gd name="connsiteY2-46" fmla="*/ 103242 h 157833"/>
                  <a:gd name="connsiteX3-47" fmla="*/ 367013 w 367013"/>
                  <a:gd name="connsiteY3-48" fmla="*/ 59668 h 157833"/>
                  <a:gd name="connsiteX0-49" fmla="*/ 0 w 367013"/>
                  <a:gd name="connsiteY0-50" fmla="*/ 0 h 103242"/>
                  <a:gd name="connsiteX1-51" fmla="*/ 306996 w 367013"/>
                  <a:gd name="connsiteY1-52" fmla="*/ 103242 h 103242"/>
                  <a:gd name="connsiteX2-53" fmla="*/ 367013 w 367013"/>
                  <a:gd name="connsiteY2-54" fmla="*/ 59668 h 103242"/>
                  <a:gd name="connsiteX0-55" fmla="*/ 0 w 367013"/>
                  <a:gd name="connsiteY0-56" fmla="*/ 0 h 59668"/>
                  <a:gd name="connsiteX1-57" fmla="*/ 367013 w 367013"/>
                  <a:gd name="connsiteY1-58" fmla="*/ 59668 h 59668"/>
                  <a:gd name="connsiteX0-59" fmla="*/ 0 w 43220"/>
                  <a:gd name="connsiteY0-60" fmla="*/ 0 h 218820"/>
                  <a:gd name="connsiteX1-61" fmla="*/ 43220 w 43220"/>
                  <a:gd name="connsiteY1-62" fmla="*/ 218820 h 2188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3220" h="218820">
                    <a:moveTo>
                      <a:pt x="0" y="0"/>
                    </a:moveTo>
                    <a:lnTo>
                      <a:pt x="43220" y="21882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913454" y="12153045"/>
              <a:ext cx="3518873" cy="575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滨湖</a:t>
              </a:r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—</a:t>
              </a:r>
              <a:r>
                <a:rPr lang="zh-CN" altLang="en-US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太湖新城</a:t>
              </a:r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—</a:t>
              </a:r>
              <a:r>
                <a:rPr lang="zh-CN" altLang="en-US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核心区</a:t>
              </a:r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—</a:t>
              </a:r>
              <a:r>
                <a:rPr lang="zh-CN" altLang="en-US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国际社区</a:t>
              </a:r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BH-THXC-HXQ-GJSQ</a:t>
              </a:r>
              <a:endParaRPr lang="en-US" altLang="zh-CN" sz="1600" b="1" dirty="0">
                <a:effectLst>
                  <a:glow rad="127000">
                    <a:schemeClr val="bg1"/>
                  </a:glow>
                </a:effectLst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46138" y="3653001"/>
            <a:ext cx="8999537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00685">
              <a:lnSpc>
                <a:spcPts val="30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三、更新内容及理由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）优化用地功能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，调整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具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区路与丰润道交叉口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东南侧商业地块边界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2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）优化道路交通，优化具区路线型。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优化绿地水系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，优化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观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顺道与尚贤东路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之间碧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水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河线型，并同步调整两侧绿地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优化绿地水系，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依据经开区水系规划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，弹性预控丰润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道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西侧水系线型。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indent="400685">
              <a:lnSpc>
                <a:spcPts val="3000"/>
              </a:lnSpc>
            </a:pP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）优化用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地指标，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调整片区内未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建商住混合用地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的开发控制指标。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6139" y="1940769"/>
            <a:ext cx="8999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《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无锡市太湖新城核心区控制性详细规划核心区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—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国际社区、核心区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—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综合区管理单元动态更新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》</a:t>
            </a:r>
            <a:endParaRPr lang="en-US" altLang="zh-CN" sz="2800" dirty="0">
              <a:latin typeface="方正小标宋_GBK" panose="03000509000000000000" pitchFamily="1" charset="-122"/>
              <a:ea typeface="方正小标宋_GBK" panose="03000509000000000000" pitchFamily="1" charset="-122"/>
            </a:endParaRPr>
          </a:p>
          <a:p>
            <a:pPr algn="r"/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（公众意见征询）</a:t>
            </a:r>
            <a:endParaRPr lang="zh-CN" altLang="en-US" sz="2800" dirty="0">
              <a:latin typeface="方正小标宋_GBK" panose="03000509000000000000" pitchFamily="1" charset="-122"/>
              <a:ea typeface="方正小标宋_GBK" panose="03000509000000000000" pitchFamily="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【更新后】国际社区-综合区 规划图(批前公示)"/>
          <p:cNvPicPr>
            <a:picLocks noChangeAspect="1"/>
          </p:cNvPicPr>
          <p:nvPr/>
        </p:nvPicPr>
        <p:blipFill>
          <a:blip r:embed="rId1" cstate="print"/>
          <a:srcRect l="14048" r="14038"/>
          <a:stretch>
            <a:fillRect/>
          </a:stretch>
        </p:blipFill>
        <p:spPr>
          <a:xfrm>
            <a:off x="2906395" y="8900795"/>
            <a:ext cx="4876165" cy="5122545"/>
          </a:xfrm>
          <a:prstGeom prst="rect">
            <a:avLst/>
          </a:prstGeom>
        </p:spPr>
      </p:pic>
      <p:pic>
        <p:nvPicPr>
          <p:cNvPr id="5" name="图片 4" descr="【更新前】国际社区-综合区 规划图(批前公示)"/>
          <p:cNvPicPr>
            <a:picLocks noChangeAspect="1"/>
          </p:cNvPicPr>
          <p:nvPr/>
        </p:nvPicPr>
        <p:blipFill>
          <a:blip r:embed="rId2" cstate="print"/>
          <a:srcRect l="14019" r="14066"/>
          <a:stretch>
            <a:fillRect/>
          </a:stretch>
        </p:blipFill>
        <p:spPr>
          <a:xfrm>
            <a:off x="2906395" y="3514725"/>
            <a:ext cx="4876165" cy="51225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46139" y="1940769"/>
            <a:ext cx="8999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《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无锡市太湖新城核心区控制性详细规划核心区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—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国际社区、核心区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—</a:t>
            </a:r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综合区管理单元动态更新</a:t>
            </a:r>
            <a:r>
              <a:rPr lang="en-US" altLang="zh-CN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》</a:t>
            </a:r>
            <a:endParaRPr lang="en-US" altLang="zh-CN" sz="2800" dirty="0">
              <a:latin typeface="方正小标宋_GBK" panose="03000509000000000000" pitchFamily="1" charset="-122"/>
              <a:ea typeface="方正小标宋_GBK" panose="03000509000000000000" pitchFamily="1" charset="-122"/>
            </a:endParaRPr>
          </a:p>
          <a:p>
            <a:pPr algn="r"/>
            <a:r>
              <a:rPr lang="zh-CN" altLang="en-US" sz="2800" dirty="0">
                <a:latin typeface="方正小标宋_GBK" panose="03000509000000000000" pitchFamily="1" charset="-122"/>
                <a:ea typeface="方正小标宋_GBK" panose="03000509000000000000" pitchFamily="1" charset="-122"/>
              </a:rPr>
              <a:t>（公众意见征询）</a:t>
            </a:r>
            <a:endParaRPr lang="zh-CN" altLang="en-US" sz="2800" dirty="0">
              <a:latin typeface="方正小标宋_GBK" panose="03000509000000000000" pitchFamily="1" charset="-122"/>
              <a:ea typeface="方正小标宋_GBK" panose="03000509000000000000" pitchFamily="1" charset="-122"/>
            </a:endParaRPr>
          </a:p>
        </p:txBody>
      </p:sp>
      <p:sp>
        <p:nvSpPr>
          <p:cNvPr id="68" name="椭圆 67"/>
          <p:cNvSpPr/>
          <p:nvPr>
            <p:custDataLst>
              <p:tags r:id="rId3"/>
            </p:custDataLst>
          </p:nvPr>
        </p:nvSpPr>
        <p:spPr bwMode="auto">
          <a:xfrm>
            <a:off x="5951220" y="5564505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3</a:t>
            </a:r>
            <a:endParaRPr lang="en-US" altLang="zh-CN" sz="1200" dirty="0"/>
          </a:p>
        </p:txBody>
      </p:sp>
      <p:sp>
        <p:nvSpPr>
          <p:cNvPr id="69" name="椭圆 68"/>
          <p:cNvSpPr/>
          <p:nvPr>
            <p:custDataLst>
              <p:tags r:id="rId4"/>
            </p:custDataLst>
          </p:nvPr>
        </p:nvSpPr>
        <p:spPr bwMode="auto">
          <a:xfrm>
            <a:off x="6407150" y="6029325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4</a:t>
            </a:r>
            <a:endParaRPr lang="en-US" altLang="zh-CN" sz="1200" dirty="0"/>
          </a:p>
        </p:txBody>
      </p:sp>
      <p:sp>
        <p:nvSpPr>
          <p:cNvPr id="70" name="椭圆 69"/>
          <p:cNvSpPr/>
          <p:nvPr>
            <p:custDataLst>
              <p:tags r:id="rId5"/>
            </p:custDataLst>
          </p:nvPr>
        </p:nvSpPr>
        <p:spPr bwMode="auto">
          <a:xfrm>
            <a:off x="5471160" y="5260340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3</a:t>
            </a:r>
            <a:endParaRPr lang="en-US" altLang="zh-CN" sz="1200" dirty="0"/>
          </a:p>
        </p:txBody>
      </p:sp>
      <p:sp>
        <p:nvSpPr>
          <p:cNvPr id="75" name="椭圆 74"/>
          <p:cNvSpPr/>
          <p:nvPr>
            <p:custDataLst>
              <p:tags r:id="rId6"/>
            </p:custDataLst>
          </p:nvPr>
        </p:nvSpPr>
        <p:spPr bwMode="auto">
          <a:xfrm>
            <a:off x="6476365" y="4860290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3</a:t>
            </a:r>
            <a:endParaRPr lang="en-US" altLang="zh-CN" sz="1200" dirty="0"/>
          </a:p>
        </p:txBody>
      </p:sp>
      <p:sp>
        <p:nvSpPr>
          <p:cNvPr id="76" name="椭圆 75"/>
          <p:cNvSpPr/>
          <p:nvPr>
            <p:custDataLst>
              <p:tags r:id="rId7"/>
            </p:custDataLst>
          </p:nvPr>
        </p:nvSpPr>
        <p:spPr bwMode="auto">
          <a:xfrm>
            <a:off x="6821170" y="4905375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1</a:t>
            </a:r>
            <a:endParaRPr lang="en-US" altLang="zh-CN" sz="1200" dirty="0"/>
          </a:p>
        </p:txBody>
      </p:sp>
      <p:sp>
        <p:nvSpPr>
          <p:cNvPr id="79" name="椭圆 78"/>
          <p:cNvSpPr/>
          <p:nvPr>
            <p:custDataLst>
              <p:tags r:id="rId8"/>
            </p:custDataLst>
          </p:nvPr>
        </p:nvSpPr>
        <p:spPr bwMode="auto">
          <a:xfrm>
            <a:off x="4705350" y="5180330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2</a:t>
            </a:r>
            <a:endParaRPr lang="en-US" altLang="zh-CN" sz="1200" dirty="0"/>
          </a:p>
        </p:txBody>
      </p:sp>
      <p:sp>
        <p:nvSpPr>
          <p:cNvPr id="80" name="椭圆 79"/>
          <p:cNvSpPr/>
          <p:nvPr>
            <p:custDataLst>
              <p:tags r:id="rId9"/>
            </p:custDataLst>
          </p:nvPr>
        </p:nvSpPr>
        <p:spPr bwMode="auto">
          <a:xfrm>
            <a:off x="5772785" y="4737735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5</a:t>
            </a:r>
            <a:endParaRPr lang="en-US" altLang="zh-CN" sz="1200" dirty="0"/>
          </a:p>
        </p:txBody>
      </p:sp>
      <p:sp>
        <p:nvSpPr>
          <p:cNvPr id="83" name="任意多边形 27"/>
          <p:cNvSpPr/>
          <p:nvPr>
            <p:custDataLst>
              <p:tags r:id="rId10"/>
            </p:custDataLst>
          </p:nvPr>
        </p:nvSpPr>
        <p:spPr>
          <a:xfrm>
            <a:off x="5544820" y="4452620"/>
            <a:ext cx="765810" cy="518795"/>
          </a:xfrm>
          <a:custGeom>
            <a:avLst/>
            <a:gdLst>
              <a:gd name="connsiteX0" fmla="*/ 365 w 1610"/>
              <a:gd name="connsiteY0" fmla="*/ 160 h 1090"/>
              <a:gd name="connsiteX1" fmla="*/ 440 w 1610"/>
              <a:gd name="connsiteY1" fmla="*/ 560 h 1090"/>
              <a:gd name="connsiteX2" fmla="*/ 872 w 1610"/>
              <a:gd name="connsiteY2" fmla="*/ 491 h 1090"/>
              <a:gd name="connsiteX3" fmla="*/ 804 w 1610"/>
              <a:gd name="connsiteY3" fmla="*/ 101 h 1090"/>
              <a:gd name="connsiteX4" fmla="*/ 1495 w 1610"/>
              <a:gd name="connsiteY4" fmla="*/ 0 h 1090"/>
              <a:gd name="connsiteX5" fmla="*/ 1545 w 1610"/>
              <a:gd name="connsiteY5" fmla="*/ 330 h 1090"/>
              <a:gd name="connsiteX6" fmla="*/ 1555 w 1610"/>
              <a:gd name="connsiteY6" fmla="*/ 480 h 1090"/>
              <a:gd name="connsiteX7" fmla="*/ 1610 w 1610"/>
              <a:gd name="connsiteY7" fmla="*/ 760 h 1090"/>
              <a:gd name="connsiteX8" fmla="*/ 1585 w 1610"/>
              <a:gd name="connsiteY8" fmla="*/ 785 h 1090"/>
              <a:gd name="connsiteX9" fmla="*/ 1470 w 1610"/>
              <a:gd name="connsiteY9" fmla="*/ 830 h 1090"/>
              <a:gd name="connsiteX10" fmla="*/ 140 w 1610"/>
              <a:gd name="connsiteY10" fmla="*/ 1090 h 1090"/>
              <a:gd name="connsiteX11" fmla="*/ 0 w 1610"/>
              <a:gd name="connsiteY11" fmla="*/ 245 h 1090"/>
              <a:gd name="connsiteX12" fmla="*/ 25 w 1610"/>
              <a:gd name="connsiteY12" fmla="*/ 205 h 1090"/>
              <a:gd name="connsiteX13" fmla="*/ 365 w 1610"/>
              <a:gd name="connsiteY13" fmla="*/ 160 h 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0" h="1090">
                <a:moveTo>
                  <a:pt x="365" y="160"/>
                </a:moveTo>
                <a:lnTo>
                  <a:pt x="440" y="560"/>
                </a:lnTo>
                <a:lnTo>
                  <a:pt x="872" y="491"/>
                </a:lnTo>
                <a:lnTo>
                  <a:pt x="804" y="101"/>
                </a:lnTo>
                <a:lnTo>
                  <a:pt x="1495" y="0"/>
                </a:lnTo>
                <a:lnTo>
                  <a:pt x="1545" y="330"/>
                </a:lnTo>
                <a:lnTo>
                  <a:pt x="1555" y="480"/>
                </a:lnTo>
                <a:lnTo>
                  <a:pt x="1610" y="760"/>
                </a:lnTo>
                <a:lnTo>
                  <a:pt x="1585" y="785"/>
                </a:lnTo>
                <a:lnTo>
                  <a:pt x="1470" y="830"/>
                </a:lnTo>
                <a:lnTo>
                  <a:pt x="140" y="1090"/>
                </a:lnTo>
                <a:lnTo>
                  <a:pt x="0" y="245"/>
                </a:lnTo>
                <a:lnTo>
                  <a:pt x="25" y="205"/>
                </a:lnTo>
                <a:lnTo>
                  <a:pt x="365" y="160"/>
                </a:lnTo>
                <a:close/>
              </a:path>
            </a:pathLst>
          </a:custGeom>
          <a:ln w="15240" cmpd="sng">
            <a:solidFill>
              <a:schemeClr val="tx1"/>
            </a:solidFill>
            <a:prstDash val="sysDash"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1" name="TextBox 86"/>
          <p:cNvSpPr txBox="1"/>
          <p:nvPr>
            <p:custDataLst>
              <p:tags r:id="rId11"/>
            </p:custDataLst>
          </p:nvPr>
        </p:nvSpPr>
        <p:spPr bwMode="auto">
          <a:xfrm>
            <a:off x="5265420" y="7441565"/>
            <a:ext cx="2503805" cy="278765"/>
          </a:xfrm>
          <a:prstGeom prst="rect">
            <a:avLst/>
          </a:prstGeom>
          <a:noFill/>
          <a:ln w="9525">
            <a:noFill/>
          </a:ln>
        </p:spPr>
        <p:txBody>
          <a:bodyPr lIns="56666" tIns="28332" rIns="56666" bIns="28332">
            <a:spAutoFit/>
          </a:bodyPr>
          <a:lstStyle/>
          <a:p>
            <a:pPr algn="r">
              <a:defRPr/>
            </a:pPr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</a:rPr>
              <a:t>更新前土地利用规划图</a:t>
            </a:r>
            <a:endParaRPr lang="zh-CN" alt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椭圆 70"/>
          <p:cNvSpPr/>
          <p:nvPr>
            <p:custDataLst>
              <p:tags r:id="rId12"/>
            </p:custDataLst>
          </p:nvPr>
        </p:nvSpPr>
        <p:spPr bwMode="auto">
          <a:xfrm>
            <a:off x="6449060" y="11378565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4</a:t>
            </a:r>
            <a:endParaRPr lang="en-US" altLang="zh-CN" sz="1200" dirty="0"/>
          </a:p>
        </p:txBody>
      </p:sp>
      <p:sp>
        <p:nvSpPr>
          <p:cNvPr id="72" name="椭圆 71"/>
          <p:cNvSpPr/>
          <p:nvPr>
            <p:custDataLst>
              <p:tags r:id="rId13"/>
            </p:custDataLst>
          </p:nvPr>
        </p:nvSpPr>
        <p:spPr bwMode="auto">
          <a:xfrm>
            <a:off x="5521325" y="10719435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3</a:t>
            </a:r>
            <a:endParaRPr lang="en-US" altLang="zh-CN" sz="1200" dirty="0"/>
          </a:p>
        </p:txBody>
      </p:sp>
      <p:sp>
        <p:nvSpPr>
          <p:cNvPr id="73" name="椭圆 72"/>
          <p:cNvSpPr/>
          <p:nvPr>
            <p:custDataLst>
              <p:tags r:id="rId14"/>
            </p:custDataLst>
          </p:nvPr>
        </p:nvSpPr>
        <p:spPr bwMode="auto">
          <a:xfrm>
            <a:off x="5831840" y="10390505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3</a:t>
            </a:r>
            <a:endParaRPr lang="en-US" altLang="zh-CN" sz="1200" dirty="0"/>
          </a:p>
        </p:txBody>
      </p:sp>
      <p:sp>
        <p:nvSpPr>
          <p:cNvPr id="74" name="椭圆 73"/>
          <p:cNvSpPr/>
          <p:nvPr>
            <p:custDataLst>
              <p:tags r:id="rId15"/>
            </p:custDataLst>
          </p:nvPr>
        </p:nvSpPr>
        <p:spPr bwMode="auto">
          <a:xfrm>
            <a:off x="6768465" y="10130155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3</a:t>
            </a:r>
            <a:endParaRPr lang="en-US" altLang="zh-CN" sz="1200" dirty="0"/>
          </a:p>
        </p:txBody>
      </p:sp>
      <p:sp>
        <p:nvSpPr>
          <p:cNvPr id="77" name="椭圆 76"/>
          <p:cNvSpPr/>
          <p:nvPr>
            <p:custDataLst>
              <p:tags r:id="rId16"/>
            </p:custDataLst>
          </p:nvPr>
        </p:nvSpPr>
        <p:spPr bwMode="auto">
          <a:xfrm>
            <a:off x="6943090" y="10364470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1</a:t>
            </a:r>
            <a:endParaRPr lang="en-US" altLang="zh-CN" sz="1200" dirty="0"/>
          </a:p>
        </p:txBody>
      </p:sp>
      <p:sp>
        <p:nvSpPr>
          <p:cNvPr id="78" name="椭圆 77"/>
          <p:cNvSpPr/>
          <p:nvPr>
            <p:custDataLst>
              <p:tags r:id="rId17"/>
            </p:custDataLst>
          </p:nvPr>
        </p:nvSpPr>
        <p:spPr bwMode="auto">
          <a:xfrm>
            <a:off x="4674870" y="10558145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2</a:t>
            </a:r>
            <a:endParaRPr lang="en-US" altLang="zh-CN" sz="1200" dirty="0"/>
          </a:p>
        </p:txBody>
      </p:sp>
      <p:sp>
        <p:nvSpPr>
          <p:cNvPr id="81" name="椭圆 80"/>
          <p:cNvSpPr/>
          <p:nvPr>
            <p:custDataLst>
              <p:tags r:id="rId18"/>
            </p:custDataLst>
          </p:nvPr>
        </p:nvSpPr>
        <p:spPr bwMode="auto">
          <a:xfrm>
            <a:off x="5804535" y="10096500"/>
            <a:ext cx="179070" cy="167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/>
              <a:t>5</a:t>
            </a:r>
            <a:endParaRPr lang="en-US" altLang="zh-CN" sz="1200" dirty="0"/>
          </a:p>
        </p:txBody>
      </p:sp>
      <p:sp>
        <p:nvSpPr>
          <p:cNvPr id="82" name="任意多边形 26"/>
          <p:cNvSpPr/>
          <p:nvPr>
            <p:custDataLst>
              <p:tags r:id="rId19"/>
            </p:custDataLst>
          </p:nvPr>
        </p:nvSpPr>
        <p:spPr>
          <a:xfrm>
            <a:off x="5550535" y="9821545"/>
            <a:ext cx="764540" cy="518160"/>
          </a:xfrm>
          <a:custGeom>
            <a:avLst/>
            <a:gdLst>
              <a:gd name="connsiteX0" fmla="*/ 365 w 1610"/>
              <a:gd name="connsiteY0" fmla="*/ 160 h 1090"/>
              <a:gd name="connsiteX1" fmla="*/ 440 w 1610"/>
              <a:gd name="connsiteY1" fmla="*/ 560 h 1090"/>
              <a:gd name="connsiteX2" fmla="*/ 872 w 1610"/>
              <a:gd name="connsiteY2" fmla="*/ 491 h 1090"/>
              <a:gd name="connsiteX3" fmla="*/ 804 w 1610"/>
              <a:gd name="connsiteY3" fmla="*/ 101 h 1090"/>
              <a:gd name="connsiteX4" fmla="*/ 1495 w 1610"/>
              <a:gd name="connsiteY4" fmla="*/ 0 h 1090"/>
              <a:gd name="connsiteX5" fmla="*/ 1545 w 1610"/>
              <a:gd name="connsiteY5" fmla="*/ 330 h 1090"/>
              <a:gd name="connsiteX6" fmla="*/ 1555 w 1610"/>
              <a:gd name="connsiteY6" fmla="*/ 480 h 1090"/>
              <a:gd name="connsiteX7" fmla="*/ 1610 w 1610"/>
              <a:gd name="connsiteY7" fmla="*/ 760 h 1090"/>
              <a:gd name="connsiteX8" fmla="*/ 1585 w 1610"/>
              <a:gd name="connsiteY8" fmla="*/ 785 h 1090"/>
              <a:gd name="connsiteX9" fmla="*/ 1470 w 1610"/>
              <a:gd name="connsiteY9" fmla="*/ 830 h 1090"/>
              <a:gd name="connsiteX10" fmla="*/ 140 w 1610"/>
              <a:gd name="connsiteY10" fmla="*/ 1090 h 1090"/>
              <a:gd name="connsiteX11" fmla="*/ 0 w 1610"/>
              <a:gd name="connsiteY11" fmla="*/ 245 h 1090"/>
              <a:gd name="connsiteX12" fmla="*/ 25 w 1610"/>
              <a:gd name="connsiteY12" fmla="*/ 205 h 1090"/>
              <a:gd name="connsiteX13" fmla="*/ 365 w 1610"/>
              <a:gd name="connsiteY13" fmla="*/ 160 h 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0" h="1090">
                <a:moveTo>
                  <a:pt x="365" y="160"/>
                </a:moveTo>
                <a:lnTo>
                  <a:pt x="440" y="560"/>
                </a:lnTo>
                <a:lnTo>
                  <a:pt x="872" y="491"/>
                </a:lnTo>
                <a:lnTo>
                  <a:pt x="804" y="101"/>
                </a:lnTo>
                <a:lnTo>
                  <a:pt x="1495" y="0"/>
                </a:lnTo>
                <a:lnTo>
                  <a:pt x="1545" y="330"/>
                </a:lnTo>
                <a:lnTo>
                  <a:pt x="1555" y="480"/>
                </a:lnTo>
                <a:lnTo>
                  <a:pt x="1610" y="760"/>
                </a:lnTo>
                <a:lnTo>
                  <a:pt x="1585" y="785"/>
                </a:lnTo>
                <a:lnTo>
                  <a:pt x="1470" y="830"/>
                </a:lnTo>
                <a:lnTo>
                  <a:pt x="140" y="1090"/>
                </a:lnTo>
                <a:lnTo>
                  <a:pt x="0" y="245"/>
                </a:lnTo>
                <a:lnTo>
                  <a:pt x="25" y="205"/>
                </a:lnTo>
                <a:lnTo>
                  <a:pt x="365" y="160"/>
                </a:lnTo>
                <a:close/>
              </a:path>
            </a:pathLst>
          </a:custGeom>
          <a:ln w="15240" cmpd="sng">
            <a:solidFill>
              <a:schemeClr val="tx1"/>
            </a:solidFill>
            <a:prstDash val="sysDash"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2" name="TextBox 17"/>
          <p:cNvSpPr txBox="1"/>
          <p:nvPr>
            <p:custDataLst>
              <p:tags r:id="rId20"/>
            </p:custDataLst>
          </p:nvPr>
        </p:nvSpPr>
        <p:spPr bwMode="auto">
          <a:xfrm>
            <a:off x="5284470" y="12815570"/>
            <a:ext cx="2498090" cy="286385"/>
          </a:xfrm>
          <a:prstGeom prst="rect">
            <a:avLst/>
          </a:prstGeom>
          <a:noFill/>
          <a:ln w="9525">
            <a:noFill/>
          </a:ln>
        </p:spPr>
        <p:txBody>
          <a:bodyPr lIns="56666" tIns="28332" rIns="56666" bIns="28332">
            <a:spAutoFit/>
          </a:bodyPr>
          <a:lstStyle/>
          <a:p>
            <a:pPr algn="r">
              <a:defRPr/>
            </a:pPr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</a:rPr>
              <a:t>更新后土地利用规划图</a:t>
            </a:r>
            <a:endParaRPr lang="zh-CN" alt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DIAGRAM_VIRTUALLY_FRAME" val="{&quot;height&quot;:465.76259842519687,&quot;left&quot;:49.463779527559055,&quot;top&quot;:54.5188188976378,&quot;width&quot;:670.5362204724408}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465.76259842519687,&quot;left&quot;:49.463779527559055,&quot;top&quot;:54.5188188976378,&quot;width&quot;:670.5362204724408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1052</Words>
  <Application>WPS 演示</Application>
  <PresentationFormat>自定义</PresentationFormat>
  <Paragraphs>81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方正小标宋_GBK</vt:lpstr>
      <vt:lpstr>仿宋</vt:lpstr>
      <vt:lpstr>黑体</vt:lpstr>
      <vt:lpstr>微软雅黑</vt:lpstr>
      <vt:lpstr>Calibri</vt:lpstr>
      <vt:lpstr>Arial Unicode MS</vt:lpstr>
      <vt:lpstr>等线 Light</vt:lpstr>
      <vt:lpstr>Calibri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未知</cp:lastModifiedBy>
  <cp:revision>38</cp:revision>
  <dcterms:created xsi:type="dcterms:W3CDTF">1900-01-01T00:00:00Z</dcterms:created>
  <dcterms:modified xsi:type="dcterms:W3CDTF">2025-01-09T07:24:19Z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5E61CE7A6D7D413CBA7F757DAF5A1A4E_12</vt:lpwstr>
  </property>
  <property fmtid="{D5CDD505-2E9C-101B-9397-08002B2CF9AE}" pid="3" name="KSOProductBuildVer">
    <vt:lpwstr>2052-11.8.2.8506</vt:lpwstr>
  </property>
</Properties>
</file>