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04" userDrawn="1">
          <p15:clr>
            <a:srgbClr val="A4A3A4"/>
          </p15:clr>
        </p15:guide>
        <p15:guide id="2" pos="3367" userDrawn="1">
          <p15:clr>
            <a:srgbClr val="A4A3A4"/>
          </p15:clr>
        </p15:guide>
        <p15:guide id="3" pos="6202" userDrawn="1">
          <p15:clr>
            <a:srgbClr val="A4A3A4"/>
          </p15:clr>
        </p15:guide>
        <p15:guide id="4" pos="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4660"/>
  </p:normalViewPr>
  <p:slideViewPr>
    <p:cSldViewPr snapToGrid="0" showGuides="1">
      <p:cViewPr>
        <p:scale>
          <a:sx n="66" d="100"/>
          <a:sy n="66" d="100"/>
        </p:scale>
        <p:origin x="-1758" y="1224"/>
      </p:cViewPr>
      <p:guideLst>
        <p:guide orient="horz" pos="4104"/>
        <p:guide pos="3367"/>
        <p:guide pos="6202"/>
        <p:guide pos="53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080AE3C-AC51-4903-8DC8-9E2B91A11404}" type="datetimeFigureOut">
              <a:rPr lang="zh-CN" altLang="en-US" smtClean="0"/>
              <a:pPr/>
              <a:t>2025/5/8</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658D6-A66D-4283-B679-1688DE2518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407795" rtl="0" eaLnBrk="1" latinLnBrk="0" hangingPunct="1">
      <a:defRPr sz="1850" kern="1200">
        <a:solidFill>
          <a:schemeClr val="tx1"/>
        </a:solidFill>
        <a:latin typeface="+mn-lt"/>
        <a:ea typeface="+mn-ea"/>
        <a:cs typeface="+mn-cs"/>
      </a:defRPr>
    </a:lvl1pPr>
    <a:lvl2pPr marL="703580" algn="l" defTabSz="1407795" rtl="0" eaLnBrk="1" latinLnBrk="0" hangingPunct="1">
      <a:defRPr sz="1850" kern="1200">
        <a:solidFill>
          <a:schemeClr val="tx1"/>
        </a:solidFill>
        <a:latin typeface="+mn-lt"/>
        <a:ea typeface="+mn-ea"/>
        <a:cs typeface="+mn-cs"/>
      </a:defRPr>
    </a:lvl2pPr>
    <a:lvl3pPr marL="1407795" algn="l" defTabSz="1407795" rtl="0" eaLnBrk="1" latinLnBrk="0" hangingPunct="1">
      <a:defRPr sz="1850" kern="1200">
        <a:solidFill>
          <a:schemeClr val="tx1"/>
        </a:solidFill>
        <a:latin typeface="+mn-lt"/>
        <a:ea typeface="+mn-ea"/>
        <a:cs typeface="+mn-cs"/>
      </a:defRPr>
    </a:lvl3pPr>
    <a:lvl4pPr marL="2111375" algn="l" defTabSz="1407795" rtl="0" eaLnBrk="1" latinLnBrk="0" hangingPunct="1">
      <a:defRPr sz="1850" kern="1200">
        <a:solidFill>
          <a:schemeClr val="tx1"/>
        </a:solidFill>
        <a:latin typeface="+mn-lt"/>
        <a:ea typeface="+mn-ea"/>
        <a:cs typeface="+mn-cs"/>
      </a:defRPr>
    </a:lvl4pPr>
    <a:lvl5pPr marL="2815590" algn="l" defTabSz="1407795" rtl="0" eaLnBrk="1" latinLnBrk="0" hangingPunct="1">
      <a:defRPr sz="1850" kern="1200">
        <a:solidFill>
          <a:schemeClr val="tx1"/>
        </a:solidFill>
        <a:latin typeface="+mn-lt"/>
        <a:ea typeface="+mn-ea"/>
        <a:cs typeface="+mn-cs"/>
      </a:defRPr>
    </a:lvl5pPr>
    <a:lvl6pPr marL="3519170" algn="l" defTabSz="1407795" rtl="0" eaLnBrk="1" latinLnBrk="0" hangingPunct="1">
      <a:defRPr sz="1850" kern="1200">
        <a:solidFill>
          <a:schemeClr val="tx1"/>
        </a:solidFill>
        <a:latin typeface="+mn-lt"/>
        <a:ea typeface="+mn-ea"/>
        <a:cs typeface="+mn-cs"/>
      </a:defRPr>
    </a:lvl6pPr>
    <a:lvl7pPr marL="4223385" algn="l" defTabSz="1407795" rtl="0" eaLnBrk="1" latinLnBrk="0" hangingPunct="1">
      <a:defRPr sz="1850" kern="1200">
        <a:solidFill>
          <a:schemeClr val="tx1"/>
        </a:solidFill>
        <a:latin typeface="+mn-lt"/>
        <a:ea typeface="+mn-ea"/>
        <a:cs typeface="+mn-cs"/>
      </a:defRPr>
    </a:lvl7pPr>
    <a:lvl8pPr marL="4926965" algn="l" defTabSz="1407795" rtl="0" eaLnBrk="1" latinLnBrk="0" hangingPunct="1">
      <a:defRPr sz="1850" kern="1200">
        <a:solidFill>
          <a:schemeClr val="tx1"/>
        </a:solidFill>
        <a:latin typeface="+mn-lt"/>
        <a:ea typeface="+mn-ea"/>
        <a:cs typeface="+mn-cs"/>
      </a:defRPr>
    </a:lvl8pPr>
    <a:lvl9pPr marL="5631180" algn="l" defTabSz="1407795" rtl="0" eaLnBrk="1" latinLnBrk="0" hangingPunct="1">
      <a:defRPr sz="18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01889" y="2474395"/>
            <a:ext cx="9088041" cy="5263774"/>
          </a:xfrm>
        </p:spPr>
        <p:txBody>
          <a:bodyPr anchor="b"/>
          <a:lstStyle>
            <a:lvl1pPr algn="ctr">
              <a:defRPr sz="7015"/>
            </a:lvl1pPr>
          </a:lstStyle>
          <a:p>
            <a:r>
              <a:rPr lang="zh-CN" altLang="en-US"/>
              <a:t>单击此处编辑母版标题样式</a:t>
            </a:r>
            <a:endParaRPr lang="en-US" dirty="0"/>
          </a:p>
        </p:txBody>
      </p:sp>
      <p:sp>
        <p:nvSpPr>
          <p:cNvPr id="3" name="Subtitle 2"/>
          <p:cNvSpPr>
            <a:spLocks noGrp="1"/>
          </p:cNvSpPr>
          <p:nvPr>
            <p:ph type="subTitle" idx="1"/>
          </p:nvPr>
        </p:nvSpPr>
        <p:spPr>
          <a:xfrm>
            <a:off x="1336477" y="7941161"/>
            <a:ext cx="8018860" cy="3650342"/>
          </a:xfrm>
        </p:spPr>
        <p:txBody>
          <a:bodyPr/>
          <a:lstStyle>
            <a:lvl1pPr marL="0" indent="0" algn="ctr">
              <a:buNone/>
              <a:defRPr sz="2805"/>
            </a:lvl1pPr>
            <a:lvl2pPr marL="534670" indent="0" algn="ctr">
              <a:buNone/>
              <a:defRPr sz="2340"/>
            </a:lvl2pPr>
            <a:lvl3pPr marL="1069340" indent="0" algn="ctr">
              <a:buNone/>
              <a:defRPr sz="2105"/>
            </a:lvl3pPr>
            <a:lvl4pPr marL="1604010" indent="0" algn="ctr">
              <a:buNone/>
              <a:defRPr sz="1870"/>
            </a:lvl4pPr>
            <a:lvl5pPr marL="2138680" indent="0" algn="ctr">
              <a:buNone/>
              <a:defRPr sz="1870"/>
            </a:lvl5pPr>
            <a:lvl6pPr marL="2673350" indent="0" algn="ctr">
              <a:buNone/>
              <a:defRPr sz="1870"/>
            </a:lvl6pPr>
            <a:lvl7pPr marL="3208020" indent="0" algn="ctr">
              <a:buNone/>
              <a:defRPr sz="1870"/>
            </a:lvl7pPr>
            <a:lvl8pPr marL="3742690" indent="0" algn="ctr">
              <a:buNone/>
              <a:defRPr sz="1870"/>
            </a:lvl8pPr>
            <a:lvl9pPr marL="4277360" indent="0" algn="ctr">
              <a:buNone/>
              <a:defRPr sz="187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23AA44-EF9D-4F7D-9746-95AEA9176226}" type="slidenum">
              <a:rPr lang="zh-CN" altLang="en-US" smtClean="0"/>
              <a:pPr/>
              <a:t>‹#›</a:t>
            </a:fld>
            <a:endParaRPr lang="zh-CN" altLang="en-US"/>
          </a:p>
        </p:txBody>
      </p:sp>
      <p:sp>
        <p:nvSpPr>
          <p:cNvPr id="7" name="矩形 6"/>
          <p:cNvSpPr/>
          <p:nvPr userDrawn="1"/>
        </p:nvSpPr>
        <p:spPr>
          <a:xfrm rot="10800000">
            <a:off x="-1" y="3377827"/>
            <a:ext cx="10691813" cy="11741525"/>
          </a:xfrm>
          <a:prstGeom prst="rect">
            <a:avLst/>
          </a:prstGeom>
          <a:gradFill>
            <a:gsLst>
              <a:gs pos="0">
                <a:schemeClr val="accent6">
                  <a:lumMod val="40000"/>
                  <a:lumOff val="60000"/>
                  <a:alpha val="20000"/>
                </a:schemeClr>
              </a:gs>
              <a:gs pos="69000">
                <a:srgbClr val="5D8F3C">
                  <a:alpha val="20000"/>
                </a:srgbClr>
              </a:gs>
              <a:gs pos="36000">
                <a:schemeClr val="accent6">
                  <a:lumMod val="95000"/>
                  <a:lumOff val="5000"/>
                  <a:alpha val="20000"/>
                </a:schemeClr>
              </a:gs>
              <a:gs pos="100000">
                <a:schemeClr val="accent6">
                  <a:lumMod val="60000"/>
                  <a:alpha val="2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680" dirty="0"/>
          </a:p>
        </p:txBody>
      </p:sp>
      <p:sp>
        <p:nvSpPr>
          <p:cNvPr id="8" name="矩形 7"/>
          <p:cNvSpPr/>
          <p:nvPr userDrawn="1"/>
        </p:nvSpPr>
        <p:spPr>
          <a:xfrm>
            <a:off x="2" y="2"/>
            <a:ext cx="8578461" cy="791553"/>
          </a:xfrm>
          <a:prstGeom prst="rect">
            <a:avLst/>
          </a:prstGeom>
          <a:gradFill>
            <a:gsLst>
              <a:gs pos="0">
                <a:schemeClr val="accent6">
                  <a:lumMod val="40000"/>
                  <a:lumOff val="60000"/>
                  <a:alpha val="80000"/>
                </a:schemeClr>
              </a:gs>
              <a:gs pos="69000">
                <a:srgbClr val="5D8F3C">
                  <a:alpha val="85000"/>
                </a:srgbClr>
              </a:gs>
              <a:gs pos="36000">
                <a:schemeClr val="accent6">
                  <a:lumMod val="95000"/>
                  <a:lumOff val="5000"/>
                  <a:alpha val="60000"/>
                </a:schemeClr>
              </a:gs>
              <a:gs pos="100000">
                <a:schemeClr val="accent6">
                  <a:lumMod val="60000"/>
                  <a:alpha val="85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680" dirty="0"/>
          </a:p>
        </p:txBody>
      </p:sp>
      <p:sp>
        <p:nvSpPr>
          <p:cNvPr id="11" name="矩形 10"/>
          <p:cNvSpPr/>
          <p:nvPr userDrawn="1"/>
        </p:nvSpPr>
        <p:spPr>
          <a:xfrm rot="10800000">
            <a:off x="2113353" y="14327797"/>
            <a:ext cx="8578461" cy="791553"/>
          </a:xfrm>
          <a:prstGeom prst="rect">
            <a:avLst/>
          </a:prstGeom>
          <a:gradFill>
            <a:gsLst>
              <a:gs pos="0">
                <a:schemeClr val="accent6">
                  <a:lumMod val="40000"/>
                  <a:lumOff val="60000"/>
                  <a:alpha val="80000"/>
                </a:schemeClr>
              </a:gs>
              <a:gs pos="69000">
                <a:srgbClr val="5D8F3C">
                  <a:alpha val="85000"/>
                </a:srgbClr>
              </a:gs>
              <a:gs pos="36000">
                <a:schemeClr val="accent6">
                  <a:lumMod val="95000"/>
                  <a:lumOff val="5000"/>
                  <a:alpha val="60000"/>
                </a:schemeClr>
              </a:gs>
              <a:gs pos="100000">
                <a:schemeClr val="accent6">
                  <a:lumMod val="60000"/>
                  <a:alpha val="85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680" dirty="0"/>
          </a:p>
        </p:txBody>
      </p:sp>
      <p:sp>
        <p:nvSpPr>
          <p:cNvPr id="12" name="文本框 11"/>
          <p:cNvSpPr txBox="1"/>
          <p:nvPr userDrawn="1"/>
        </p:nvSpPr>
        <p:spPr>
          <a:xfrm>
            <a:off x="-1" y="936143"/>
            <a:ext cx="10691813" cy="923330"/>
          </a:xfrm>
          <a:prstGeom prst="rect">
            <a:avLst/>
          </a:prstGeom>
          <a:noFill/>
        </p:spPr>
        <p:txBody>
          <a:bodyPr wrap="square" rtlCol="0">
            <a:spAutoFit/>
          </a:bodyPr>
          <a:lstStyle/>
          <a:p>
            <a:pPr algn="ctr"/>
            <a:r>
              <a:rPr lang="zh-CN" altLang="en-US" sz="5400" dirty="0">
                <a:solidFill>
                  <a:schemeClr val="accent6">
                    <a:lumMod val="50000"/>
                  </a:schemeClr>
                </a:solidFill>
                <a:effectLst>
                  <a:glow rad="63500">
                    <a:schemeClr val="bg1"/>
                  </a:glow>
                  <a:outerShdw blurRad="38100" dist="38100" dir="2700000" algn="tl">
                    <a:srgbClr val="000000">
                      <a:alpha val="43137"/>
                    </a:srgbClr>
                  </a:outerShdw>
                </a:effectLst>
                <a:latin typeface="方正小标宋_GBK" panose="03000509000000000000" pitchFamily="65" charset="-122"/>
                <a:ea typeface="方正小标宋_GBK" panose="03000509000000000000" pitchFamily="65" charset="-122"/>
              </a:rPr>
              <a:t>无锡市规划编制批前公示</a:t>
            </a:r>
          </a:p>
        </p:txBody>
      </p:sp>
      <p:sp>
        <p:nvSpPr>
          <p:cNvPr id="13" name="文本框 12"/>
          <p:cNvSpPr txBox="1"/>
          <p:nvPr userDrawn="1"/>
        </p:nvSpPr>
        <p:spPr>
          <a:xfrm>
            <a:off x="846140" y="14453691"/>
            <a:ext cx="8999534" cy="523220"/>
          </a:xfrm>
          <a:prstGeom prst="rect">
            <a:avLst/>
          </a:prstGeom>
          <a:noFill/>
        </p:spPr>
        <p:txBody>
          <a:bodyPr wrap="square" rtlCol="0">
            <a:spAutoFit/>
          </a:bodyPr>
          <a:lstStyle/>
          <a:p>
            <a:pPr algn="r"/>
            <a:r>
              <a:rPr lang="zh-CN" altLang="en-US" sz="2800" dirty="0">
                <a:effectLst/>
                <a:latin typeface="方正小标宋_GBK" panose="03000509000000000000" pitchFamily="65" charset="-122"/>
                <a:ea typeface="方正小标宋_GBK" panose="03000509000000000000" pitchFamily="65" charset="-122"/>
              </a:rPr>
              <a:t>无锡市自然资源和规划局</a:t>
            </a:r>
          </a:p>
        </p:txBody>
      </p:sp>
      <p:cxnSp>
        <p:nvCxnSpPr>
          <p:cNvPr id="14" name="直接连接符 13"/>
          <p:cNvCxnSpPr/>
          <p:nvPr userDrawn="1"/>
        </p:nvCxnSpPr>
        <p:spPr>
          <a:xfrm>
            <a:off x="1638350" y="3377827"/>
            <a:ext cx="9053465" cy="0"/>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7"/>
            <a:ext cx="2305422" cy="1281295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35066" y="804967"/>
            <a:ext cx="6782619" cy="128129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9497" y="3769344"/>
            <a:ext cx="9221689" cy="6289229"/>
          </a:xfrm>
        </p:spPr>
        <p:txBody>
          <a:bodyPr anchor="b"/>
          <a:lstStyle>
            <a:lvl1pPr>
              <a:defRPr sz="7015"/>
            </a:lvl1pPr>
          </a:lstStyle>
          <a:p>
            <a:r>
              <a:rPr lang="zh-CN" altLang="en-US"/>
              <a:t>单击此处编辑母版标题样式</a:t>
            </a:r>
            <a:endParaRPr lang="en-US" dirty="0"/>
          </a:p>
        </p:txBody>
      </p:sp>
      <p:sp>
        <p:nvSpPr>
          <p:cNvPr id="3" name="Text Placeholder 2"/>
          <p:cNvSpPr>
            <a:spLocks noGrp="1"/>
          </p:cNvSpPr>
          <p:nvPr>
            <p:ph type="body" idx="1"/>
          </p:nvPr>
        </p:nvSpPr>
        <p:spPr>
          <a:xfrm>
            <a:off x="729497" y="10118069"/>
            <a:ext cx="9221689" cy="3307358"/>
          </a:xfrm>
        </p:spPr>
        <p:txBody>
          <a:bodyPr/>
          <a:lstStyle>
            <a:lvl1pPr marL="0" indent="0">
              <a:buNone/>
              <a:defRPr sz="2805">
                <a:solidFill>
                  <a:schemeClr val="tx1"/>
                </a:solidFill>
              </a:defRPr>
            </a:lvl1pPr>
            <a:lvl2pPr marL="534670" indent="0">
              <a:buNone/>
              <a:defRPr sz="2340">
                <a:solidFill>
                  <a:schemeClr val="tx1">
                    <a:tint val="75000"/>
                  </a:schemeClr>
                </a:solidFill>
              </a:defRPr>
            </a:lvl2pPr>
            <a:lvl3pPr marL="1069340" indent="0">
              <a:buNone/>
              <a:defRPr sz="2105">
                <a:solidFill>
                  <a:schemeClr val="tx1">
                    <a:tint val="75000"/>
                  </a:schemeClr>
                </a:solidFill>
              </a:defRPr>
            </a:lvl3pPr>
            <a:lvl4pPr marL="1604010" indent="0">
              <a:buNone/>
              <a:defRPr sz="1870">
                <a:solidFill>
                  <a:schemeClr val="tx1">
                    <a:tint val="75000"/>
                  </a:schemeClr>
                </a:solidFill>
              </a:defRPr>
            </a:lvl4pPr>
            <a:lvl5pPr marL="2138680" indent="0">
              <a:buNone/>
              <a:defRPr sz="1870">
                <a:solidFill>
                  <a:schemeClr val="tx1">
                    <a:tint val="75000"/>
                  </a:schemeClr>
                </a:solidFill>
              </a:defRPr>
            </a:lvl5pPr>
            <a:lvl6pPr marL="2673350" indent="0">
              <a:buNone/>
              <a:defRPr sz="1870">
                <a:solidFill>
                  <a:schemeClr val="tx1">
                    <a:tint val="75000"/>
                  </a:schemeClr>
                </a:solidFill>
              </a:defRPr>
            </a:lvl6pPr>
            <a:lvl7pPr marL="3208020" indent="0">
              <a:buNone/>
              <a:defRPr sz="1870">
                <a:solidFill>
                  <a:schemeClr val="tx1">
                    <a:tint val="75000"/>
                  </a:schemeClr>
                </a:solidFill>
              </a:defRPr>
            </a:lvl7pPr>
            <a:lvl8pPr marL="3742690" indent="0">
              <a:buNone/>
              <a:defRPr sz="1870">
                <a:solidFill>
                  <a:schemeClr val="tx1">
                    <a:tint val="75000"/>
                  </a:schemeClr>
                </a:solidFill>
              </a:defRPr>
            </a:lvl8pPr>
            <a:lvl9pPr marL="4277360" indent="0">
              <a:buNone/>
              <a:defRPr sz="187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735065" y="4024829"/>
            <a:ext cx="4544021" cy="95930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412732" y="4024829"/>
            <a:ext cx="4544021" cy="95930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36457" y="804971"/>
            <a:ext cx="9221689" cy="292237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736458" y="3706343"/>
            <a:ext cx="4523137" cy="1816421"/>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3350" indent="0">
              <a:buNone/>
              <a:defRPr sz="1870" b="1"/>
            </a:lvl6pPr>
            <a:lvl7pPr marL="3208020" indent="0">
              <a:buNone/>
              <a:defRPr sz="1870" b="1"/>
            </a:lvl7pPr>
            <a:lvl8pPr marL="3742690" indent="0">
              <a:buNone/>
              <a:defRPr sz="1870" b="1"/>
            </a:lvl8pPr>
            <a:lvl9pPr marL="4277360" indent="0">
              <a:buNone/>
              <a:defRPr sz="1870" b="1"/>
            </a:lvl9pPr>
          </a:lstStyle>
          <a:p>
            <a:pPr lvl="0"/>
            <a:r>
              <a:rPr lang="zh-CN" altLang="en-US"/>
              <a:t>单击此处编辑母版文本样式</a:t>
            </a:r>
          </a:p>
        </p:txBody>
      </p:sp>
      <p:sp>
        <p:nvSpPr>
          <p:cNvPr id="4" name="Content Placeholder 3"/>
          <p:cNvSpPr>
            <a:spLocks noGrp="1"/>
          </p:cNvSpPr>
          <p:nvPr>
            <p:ph sz="half" idx="2"/>
          </p:nvPr>
        </p:nvSpPr>
        <p:spPr>
          <a:xfrm>
            <a:off x="736458" y="5522764"/>
            <a:ext cx="4523137" cy="81231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412734" y="3706343"/>
            <a:ext cx="4545413" cy="1816421"/>
          </a:xfrm>
        </p:spPr>
        <p:txBody>
          <a:bodyPr anchor="b"/>
          <a:lstStyle>
            <a:lvl1pPr marL="0" indent="0">
              <a:buNone/>
              <a:defRPr sz="2805" b="1"/>
            </a:lvl1pPr>
            <a:lvl2pPr marL="534670" indent="0">
              <a:buNone/>
              <a:defRPr sz="2340" b="1"/>
            </a:lvl2pPr>
            <a:lvl3pPr marL="1069340" indent="0">
              <a:buNone/>
              <a:defRPr sz="2105" b="1"/>
            </a:lvl3pPr>
            <a:lvl4pPr marL="1604010" indent="0">
              <a:buNone/>
              <a:defRPr sz="1870" b="1"/>
            </a:lvl4pPr>
            <a:lvl5pPr marL="2138680" indent="0">
              <a:buNone/>
              <a:defRPr sz="1870" b="1"/>
            </a:lvl5pPr>
            <a:lvl6pPr marL="2673350" indent="0">
              <a:buNone/>
              <a:defRPr sz="1870" b="1"/>
            </a:lvl6pPr>
            <a:lvl7pPr marL="3208020" indent="0">
              <a:buNone/>
              <a:defRPr sz="1870" b="1"/>
            </a:lvl7pPr>
            <a:lvl8pPr marL="3742690" indent="0">
              <a:buNone/>
              <a:defRPr sz="1870" b="1"/>
            </a:lvl8pPr>
            <a:lvl9pPr marL="4277360" indent="0">
              <a:buNone/>
              <a:defRPr sz="1870" b="1"/>
            </a:lvl9pPr>
          </a:lstStyle>
          <a:p>
            <a:pPr lvl="0"/>
            <a:r>
              <a:rPr lang="zh-CN" altLang="en-US"/>
              <a:t>单击此处编辑母版文本样式</a:t>
            </a:r>
          </a:p>
        </p:txBody>
      </p:sp>
      <p:sp>
        <p:nvSpPr>
          <p:cNvPr id="6" name="Content Placeholder 5"/>
          <p:cNvSpPr>
            <a:spLocks noGrp="1"/>
          </p:cNvSpPr>
          <p:nvPr>
            <p:ph sz="quarter" idx="4"/>
          </p:nvPr>
        </p:nvSpPr>
        <p:spPr>
          <a:xfrm>
            <a:off x="5412734" y="5522764"/>
            <a:ext cx="4545413" cy="812315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5"/>
            </a:lvl1pPr>
          </a:lstStyle>
          <a:p>
            <a:r>
              <a:rPr lang="zh-CN" altLang="en-US"/>
              <a:t>单击此处编辑母版标题样式</a:t>
            </a:r>
            <a:endParaRPr lang="en-US" dirty="0"/>
          </a:p>
        </p:txBody>
      </p:sp>
      <p:sp>
        <p:nvSpPr>
          <p:cNvPr id="3" name="Content Placeholder 2"/>
          <p:cNvSpPr>
            <a:spLocks noGrp="1"/>
          </p:cNvSpPr>
          <p:nvPr>
            <p:ph idx="1"/>
          </p:nvPr>
        </p:nvSpPr>
        <p:spPr>
          <a:xfrm>
            <a:off x="4545413" y="2176911"/>
            <a:ext cx="5412730" cy="10744538"/>
          </a:xfrm>
        </p:spPr>
        <p:txBody>
          <a:bodyPr/>
          <a:lstStyle>
            <a:lvl1pPr>
              <a:defRPr sz="3745"/>
            </a:lvl1pPr>
            <a:lvl2pPr>
              <a:defRPr sz="3275"/>
            </a:lvl2pPr>
            <a:lvl3pPr>
              <a:defRPr sz="2805"/>
            </a:lvl3pPr>
            <a:lvl4pPr>
              <a:defRPr sz="2340"/>
            </a:lvl4pPr>
            <a:lvl5pPr>
              <a:defRPr sz="2340"/>
            </a:lvl5pPr>
            <a:lvl6pPr>
              <a:defRPr sz="2340"/>
            </a:lvl6pPr>
            <a:lvl7pPr>
              <a:defRPr sz="2340"/>
            </a:lvl7pPr>
            <a:lvl8pPr>
              <a:defRPr sz="2340"/>
            </a:lvl8pPr>
            <a:lvl9pPr>
              <a:defRPr sz="234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3350" indent="0">
              <a:buNone/>
              <a:defRPr sz="1170"/>
            </a:lvl6pPr>
            <a:lvl7pPr marL="3208020" indent="0">
              <a:buNone/>
              <a:defRPr sz="1170"/>
            </a:lvl7pPr>
            <a:lvl8pPr marL="3742690" indent="0">
              <a:buNone/>
              <a:defRPr sz="1170"/>
            </a:lvl8pPr>
            <a:lvl9pPr marL="4277360" indent="0">
              <a:buNone/>
              <a:defRPr sz="11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545413" y="2176911"/>
            <a:ext cx="5412730" cy="10744538"/>
          </a:xfrm>
        </p:spPr>
        <p:txBody>
          <a:bodyPr anchor="t"/>
          <a:lstStyle>
            <a:lvl1pPr marL="0" indent="0">
              <a:buNone/>
              <a:defRPr sz="3745"/>
            </a:lvl1pPr>
            <a:lvl2pPr marL="534670" indent="0">
              <a:buNone/>
              <a:defRPr sz="3275"/>
            </a:lvl2pPr>
            <a:lvl3pPr marL="1069340" indent="0">
              <a:buNone/>
              <a:defRPr sz="2805"/>
            </a:lvl3pPr>
            <a:lvl4pPr marL="1604010" indent="0">
              <a:buNone/>
              <a:defRPr sz="2340"/>
            </a:lvl4pPr>
            <a:lvl5pPr marL="2138680" indent="0">
              <a:buNone/>
              <a:defRPr sz="2340"/>
            </a:lvl5pPr>
            <a:lvl6pPr marL="2673350" indent="0">
              <a:buNone/>
              <a:defRPr sz="2340"/>
            </a:lvl6pPr>
            <a:lvl7pPr marL="3208020" indent="0">
              <a:buNone/>
              <a:defRPr sz="2340"/>
            </a:lvl7pPr>
            <a:lvl8pPr marL="3742690" indent="0">
              <a:buNone/>
              <a:defRPr sz="2340"/>
            </a:lvl8pPr>
            <a:lvl9pPr marL="4277360" indent="0">
              <a:buNone/>
              <a:defRPr sz="2340"/>
            </a:lvl9pPr>
          </a:lstStyle>
          <a:p>
            <a:r>
              <a:rPr lang="zh-CN" altLang="en-US"/>
              <a:t>单击图标添加图片</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0"/>
            </a:lvl1pPr>
            <a:lvl2pPr marL="534670" indent="0">
              <a:buNone/>
              <a:defRPr sz="1635"/>
            </a:lvl2pPr>
            <a:lvl3pPr marL="1069340" indent="0">
              <a:buNone/>
              <a:defRPr sz="1405"/>
            </a:lvl3pPr>
            <a:lvl4pPr marL="1604010" indent="0">
              <a:buNone/>
              <a:defRPr sz="1170"/>
            </a:lvl4pPr>
            <a:lvl5pPr marL="2138680" indent="0">
              <a:buNone/>
              <a:defRPr sz="1170"/>
            </a:lvl5pPr>
            <a:lvl6pPr marL="2673350" indent="0">
              <a:buNone/>
              <a:defRPr sz="1170"/>
            </a:lvl6pPr>
            <a:lvl7pPr marL="3208020" indent="0">
              <a:buNone/>
              <a:defRPr sz="1170"/>
            </a:lvl7pPr>
            <a:lvl8pPr marL="3742690" indent="0">
              <a:buNone/>
              <a:defRPr sz="1170"/>
            </a:lvl8pPr>
            <a:lvl9pPr marL="4277360" indent="0">
              <a:buNone/>
              <a:defRPr sz="11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1BDA1C5-082D-4569-AF87-763AE5689671}" type="datetimeFigureOut">
              <a:rPr lang="zh-CN" altLang="en-US" smtClean="0"/>
              <a:pPr/>
              <a:t>2025/5/8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23AA44-EF9D-4F7D-9746-95AEA917622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5" y="804971"/>
            <a:ext cx="9221689" cy="29223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735065" y="4024829"/>
            <a:ext cx="9221689" cy="959308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35062" y="14013402"/>
            <a:ext cx="2405658" cy="804965"/>
          </a:xfrm>
          <a:prstGeom prst="rect">
            <a:avLst/>
          </a:prstGeom>
        </p:spPr>
        <p:txBody>
          <a:bodyPr vert="horz" lIns="91440" tIns="45720" rIns="91440" bIns="45720" rtlCol="0" anchor="ctr"/>
          <a:lstStyle>
            <a:lvl1pPr algn="l">
              <a:defRPr sz="1405">
                <a:solidFill>
                  <a:schemeClr val="tx1">
                    <a:tint val="75000"/>
                  </a:schemeClr>
                </a:solidFill>
              </a:defRPr>
            </a:lvl1pPr>
          </a:lstStyle>
          <a:p>
            <a:fld id="{E1BDA1C5-082D-4569-AF87-763AE5689671}" type="datetimeFigureOut">
              <a:rPr lang="zh-CN" altLang="en-US" smtClean="0"/>
              <a:pPr/>
              <a:t>2025/5/8</a:t>
            </a:fld>
            <a:endParaRPr lang="zh-CN" altLang="en-US"/>
          </a:p>
        </p:txBody>
      </p:sp>
      <p:sp>
        <p:nvSpPr>
          <p:cNvPr id="5" name="Footer Placeholder 4"/>
          <p:cNvSpPr>
            <a:spLocks noGrp="1"/>
          </p:cNvSpPr>
          <p:nvPr>
            <p:ph type="ftr" sz="quarter" idx="3"/>
          </p:nvPr>
        </p:nvSpPr>
        <p:spPr>
          <a:xfrm>
            <a:off x="3541666" y="14013402"/>
            <a:ext cx="3608487" cy="804965"/>
          </a:xfrm>
          <a:prstGeom prst="rect">
            <a:avLst/>
          </a:prstGeom>
        </p:spPr>
        <p:txBody>
          <a:bodyPr vert="horz" lIns="91440" tIns="45720" rIns="91440" bIns="45720" rtlCol="0" anchor="ctr"/>
          <a:lstStyle>
            <a:lvl1pPr algn="ctr">
              <a:defRPr sz="140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551093" y="14013402"/>
            <a:ext cx="2405658" cy="804965"/>
          </a:xfrm>
          <a:prstGeom prst="rect">
            <a:avLst/>
          </a:prstGeom>
        </p:spPr>
        <p:txBody>
          <a:bodyPr vert="horz" lIns="91440" tIns="45720" rIns="91440" bIns="45720" rtlCol="0" anchor="ctr"/>
          <a:lstStyle>
            <a:lvl1pPr algn="r">
              <a:defRPr sz="1405">
                <a:solidFill>
                  <a:schemeClr val="tx1">
                    <a:tint val="75000"/>
                  </a:schemeClr>
                </a:solidFill>
              </a:defRPr>
            </a:lvl1pPr>
          </a:lstStyle>
          <a:p>
            <a:fld id="{0723AA44-EF9D-4F7D-9746-95AEA917622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69340"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35" indent="-267335" algn="l" defTabSz="1069340" rtl="0" eaLnBrk="1" latinLnBrk="0" hangingPunct="1">
        <a:lnSpc>
          <a:spcPct val="90000"/>
        </a:lnSpc>
        <a:spcBef>
          <a:spcPts val="1170"/>
        </a:spcBef>
        <a:buFont typeface="Arial" panose="020B0604020202020204" pitchFamily="34" charset="0"/>
        <a:buChar char="•"/>
        <a:defRPr sz="3275" kern="1200">
          <a:solidFill>
            <a:schemeClr val="tx1"/>
          </a:solidFill>
          <a:latin typeface="+mn-lt"/>
          <a:ea typeface="+mn-ea"/>
          <a:cs typeface="+mn-cs"/>
        </a:defRPr>
      </a:lvl1pPr>
      <a:lvl2pPr marL="802005" indent="-267335" algn="l" defTabSz="1069340" rtl="0" eaLnBrk="1" latinLnBrk="0" hangingPunct="1">
        <a:lnSpc>
          <a:spcPct val="90000"/>
        </a:lnSpc>
        <a:spcBef>
          <a:spcPts val="585"/>
        </a:spcBef>
        <a:buFont typeface="Arial" panose="020B0604020202020204" pitchFamily="34" charset="0"/>
        <a:buChar char="•"/>
        <a:defRPr sz="2805" kern="1200">
          <a:solidFill>
            <a:schemeClr val="tx1"/>
          </a:solidFill>
          <a:latin typeface="+mn-lt"/>
          <a:ea typeface="+mn-ea"/>
          <a:cs typeface="+mn-cs"/>
        </a:defRPr>
      </a:lvl2pPr>
      <a:lvl3pPr marL="1336675" indent="-267335" algn="l" defTabSz="1069340" rtl="0" eaLnBrk="1" latinLnBrk="0" hangingPunct="1">
        <a:lnSpc>
          <a:spcPct val="90000"/>
        </a:lnSpc>
        <a:spcBef>
          <a:spcPts val="585"/>
        </a:spcBef>
        <a:buFont typeface="Arial" panose="020B0604020202020204" pitchFamily="34" charset="0"/>
        <a:buChar char="•"/>
        <a:defRPr sz="2340" kern="1200">
          <a:solidFill>
            <a:schemeClr val="tx1"/>
          </a:solidFill>
          <a:latin typeface="+mn-lt"/>
          <a:ea typeface="+mn-ea"/>
          <a:cs typeface="+mn-cs"/>
        </a:defRPr>
      </a:lvl3pPr>
      <a:lvl4pPr marL="187134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601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68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535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10025"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060" indent="-267335" algn="l" defTabSz="1069340"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340" rtl="0" eaLnBrk="1" latinLnBrk="0" hangingPunct="1">
        <a:defRPr sz="2105" kern="1200">
          <a:solidFill>
            <a:schemeClr val="tx1"/>
          </a:solidFill>
          <a:latin typeface="+mn-lt"/>
          <a:ea typeface="+mn-ea"/>
          <a:cs typeface="+mn-cs"/>
        </a:defRPr>
      </a:lvl1pPr>
      <a:lvl2pPr marL="534670" algn="l" defTabSz="1069340" rtl="0" eaLnBrk="1" latinLnBrk="0" hangingPunct="1">
        <a:defRPr sz="2105" kern="1200">
          <a:solidFill>
            <a:schemeClr val="tx1"/>
          </a:solidFill>
          <a:latin typeface="+mn-lt"/>
          <a:ea typeface="+mn-ea"/>
          <a:cs typeface="+mn-cs"/>
        </a:defRPr>
      </a:lvl2pPr>
      <a:lvl3pPr marL="1069340" algn="l" defTabSz="1069340" rtl="0" eaLnBrk="1" latinLnBrk="0" hangingPunct="1">
        <a:defRPr sz="2105" kern="1200">
          <a:solidFill>
            <a:schemeClr val="tx1"/>
          </a:solidFill>
          <a:latin typeface="+mn-lt"/>
          <a:ea typeface="+mn-ea"/>
          <a:cs typeface="+mn-cs"/>
        </a:defRPr>
      </a:lvl3pPr>
      <a:lvl4pPr marL="1604010" algn="l" defTabSz="1069340" rtl="0" eaLnBrk="1" latinLnBrk="0" hangingPunct="1">
        <a:defRPr sz="2105" kern="1200">
          <a:solidFill>
            <a:schemeClr val="tx1"/>
          </a:solidFill>
          <a:latin typeface="+mn-lt"/>
          <a:ea typeface="+mn-ea"/>
          <a:cs typeface="+mn-cs"/>
        </a:defRPr>
      </a:lvl4pPr>
      <a:lvl5pPr marL="2138680" algn="l" defTabSz="1069340" rtl="0" eaLnBrk="1" latinLnBrk="0" hangingPunct="1">
        <a:defRPr sz="2105" kern="1200">
          <a:solidFill>
            <a:schemeClr val="tx1"/>
          </a:solidFill>
          <a:latin typeface="+mn-lt"/>
          <a:ea typeface="+mn-ea"/>
          <a:cs typeface="+mn-cs"/>
        </a:defRPr>
      </a:lvl5pPr>
      <a:lvl6pPr marL="2673350" algn="l" defTabSz="1069340" rtl="0" eaLnBrk="1" latinLnBrk="0" hangingPunct="1">
        <a:defRPr sz="2105" kern="1200">
          <a:solidFill>
            <a:schemeClr val="tx1"/>
          </a:solidFill>
          <a:latin typeface="+mn-lt"/>
          <a:ea typeface="+mn-ea"/>
          <a:cs typeface="+mn-cs"/>
        </a:defRPr>
      </a:lvl6pPr>
      <a:lvl7pPr marL="3208020" algn="l" defTabSz="1069340" rtl="0" eaLnBrk="1" latinLnBrk="0" hangingPunct="1">
        <a:defRPr sz="2105" kern="1200">
          <a:solidFill>
            <a:schemeClr val="tx1"/>
          </a:solidFill>
          <a:latin typeface="+mn-lt"/>
          <a:ea typeface="+mn-ea"/>
          <a:cs typeface="+mn-cs"/>
        </a:defRPr>
      </a:lvl7pPr>
      <a:lvl8pPr marL="3742690" algn="l" defTabSz="1069340" rtl="0" eaLnBrk="1" latinLnBrk="0" hangingPunct="1">
        <a:defRPr sz="2105" kern="1200">
          <a:solidFill>
            <a:schemeClr val="tx1"/>
          </a:solidFill>
          <a:latin typeface="+mn-lt"/>
          <a:ea typeface="+mn-ea"/>
          <a:cs typeface="+mn-cs"/>
        </a:defRPr>
      </a:lvl8pPr>
      <a:lvl9pPr marL="4277360" algn="l" defTabSz="1069340"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46139" y="1940769"/>
            <a:ext cx="8999537" cy="1383665"/>
          </a:xfrm>
          <a:prstGeom prst="rect">
            <a:avLst/>
          </a:prstGeom>
          <a:noFill/>
        </p:spPr>
        <p:txBody>
          <a:bodyPr wrap="square" rtlCol="0">
            <a:spAutoFit/>
          </a:bodyPr>
          <a:lstStyle/>
          <a:p>
            <a:pPr algn="ctr"/>
            <a:r>
              <a:rPr lang="en-US" altLang="zh-CN" sz="2800" dirty="0">
                <a:latin typeface="方正小标宋_GBK" panose="03000509000000000000" pitchFamily="65" charset="-122"/>
                <a:ea typeface="方正小标宋_GBK" panose="03000509000000000000" pitchFamily="65" charset="-122"/>
              </a:rPr>
              <a:t>《</a:t>
            </a:r>
            <a:r>
              <a:rPr lang="zh-CN" altLang="en-US" sz="2800" dirty="0">
                <a:latin typeface="方正小标宋_GBK" panose="03000509000000000000" pitchFamily="65" charset="-122"/>
                <a:ea typeface="方正小标宋_GBK" panose="03000509000000000000" pitchFamily="65" charset="-122"/>
                <a:sym typeface="+mn-ea"/>
              </a:rPr>
              <a:t>无锡市滨湖区胡埭工业园控制性详细规划胡埭工业区—北区</a:t>
            </a:r>
            <a:r>
              <a:rPr lang="zh-CN" altLang="en-US" sz="2800" dirty="0">
                <a:latin typeface="方正小标宋_GBK" panose="03000509000000000000" pitchFamily="65" charset="-122"/>
                <a:ea typeface="方正小标宋_GBK" panose="03000509000000000000" pitchFamily="65" charset="-122"/>
              </a:rPr>
              <a:t>管理单元动态更新</a:t>
            </a:r>
            <a:r>
              <a:rPr lang="en-US" altLang="zh-CN" sz="2800" dirty="0">
                <a:latin typeface="方正小标宋_GBK" panose="03000509000000000000" pitchFamily="65" charset="-122"/>
                <a:ea typeface="方正小标宋_GBK" panose="03000509000000000000" pitchFamily="65" charset="-122"/>
              </a:rPr>
              <a:t>》</a:t>
            </a:r>
          </a:p>
          <a:p>
            <a:pPr algn="r"/>
            <a:r>
              <a:rPr lang="zh-CN" altLang="en-US" sz="2800" dirty="0">
                <a:latin typeface="方正小标宋_GBK" panose="03000509000000000000" pitchFamily="65" charset="-122"/>
                <a:ea typeface="方正小标宋_GBK" panose="03000509000000000000" pitchFamily="65" charset="-122"/>
              </a:rPr>
              <a:t>（公众意见征询）</a:t>
            </a:r>
          </a:p>
        </p:txBody>
      </p:sp>
      <p:sp>
        <p:nvSpPr>
          <p:cNvPr id="14" name="文本框 13"/>
          <p:cNvSpPr txBox="1"/>
          <p:nvPr/>
        </p:nvSpPr>
        <p:spPr>
          <a:xfrm>
            <a:off x="846138" y="3653000"/>
            <a:ext cx="8999537" cy="1586973"/>
          </a:xfrm>
          <a:prstGeom prst="rect">
            <a:avLst/>
          </a:prstGeom>
          <a:noFill/>
          <a:ln>
            <a:noFill/>
          </a:ln>
        </p:spPr>
        <p:txBody>
          <a:bodyPr wrap="square" rtlCol="0">
            <a:spAutoFit/>
          </a:bodyPr>
          <a:lstStyle/>
          <a:p>
            <a:pPr indent="400685">
              <a:lnSpc>
                <a:spcPts val="3000"/>
              </a:lnSpc>
            </a:pPr>
            <a:r>
              <a:rPr lang="zh-CN" altLang="en-US" sz="2400" dirty="0">
                <a:latin typeface="仿宋" panose="02010609060101010101" pitchFamily="49" charset="-122"/>
                <a:ea typeface="仿宋" panose="02010609060101010101" pitchFamily="49" charset="-122"/>
              </a:rPr>
              <a:t>本公示旨在征询公众意见，并非最终审批结果。如您对公示内容有意见表达，请在公示期间内将书面意见邮寄、发送电子邮件或者传真至公示单位（请注明“公示反馈意见”），公众意见将作为审批决策的重要参考依据。</a:t>
            </a:r>
          </a:p>
        </p:txBody>
      </p:sp>
      <p:sp>
        <p:nvSpPr>
          <p:cNvPr id="15" name="文本框 14"/>
          <p:cNvSpPr txBox="1"/>
          <p:nvPr/>
        </p:nvSpPr>
        <p:spPr>
          <a:xfrm>
            <a:off x="846139" y="5654266"/>
            <a:ext cx="8999539" cy="2400657"/>
          </a:xfrm>
          <a:prstGeom prst="rect">
            <a:avLst/>
          </a:prstGeom>
          <a:noFill/>
          <a:ln>
            <a:noFill/>
          </a:ln>
        </p:spPr>
        <p:txBody>
          <a:bodyPr wrap="square" rtlCol="0">
            <a:spAutoFit/>
          </a:bodyPr>
          <a:lstStyle/>
          <a:p>
            <a:pPr indent="400685">
              <a:lnSpc>
                <a:spcPts val="3000"/>
              </a:lnSpc>
            </a:pPr>
            <a:r>
              <a:rPr lang="zh-CN" altLang="en-US" sz="2400" b="1" dirty="0">
                <a:latin typeface="仿宋" panose="02010609060101010101" pitchFamily="49" charset="-122"/>
                <a:ea typeface="仿宋" panose="02010609060101010101" pitchFamily="49" charset="-122"/>
              </a:rPr>
              <a:t>公示时间</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2025</a:t>
            </a:r>
            <a:r>
              <a:rPr lang="zh-CN" altLang="en-US" sz="2400" dirty="0" smtClean="0">
                <a:latin typeface="仿宋" panose="02010609060101010101" pitchFamily="49" charset="-122"/>
                <a:ea typeface="仿宋" panose="02010609060101010101" pitchFamily="49" charset="-122"/>
              </a:rPr>
              <a:t>年</a:t>
            </a:r>
            <a:r>
              <a:rPr lang="en-US" altLang="zh-CN" sz="2400" dirty="0" smtClean="0">
                <a:latin typeface="仿宋" panose="02010609060101010101" pitchFamily="49" charset="-122"/>
                <a:ea typeface="仿宋" panose="02010609060101010101" pitchFamily="49" charset="-122"/>
              </a:rPr>
              <a:t>5</a:t>
            </a:r>
            <a:r>
              <a:rPr lang="zh-CN" altLang="en-US" sz="2400" dirty="0" smtClean="0">
                <a:latin typeface="仿宋" panose="02010609060101010101" pitchFamily="49" charset="-122"/>
                <a:ea typeface="仿宋" panose="02010609060101010101" pitchFamily="49" charset="-122"/>
              </a:rPr>
              <a:t>月</a:t>
            </a:r>
            <a:r>
              <a:rPr lang="en-US" altLang="zh-CN" sz="2400" dirty="0" smtClean="0">
                <a:latin typeface="仿宋" panose="02010609060101010101" pitchFamily="49" charset="-122"/>
                <a:ea typeface="仿宋" panose="02010609060101010101" pitchFamily="49" charset="-122"/>
              </a:rPr>
              <a:t>9</a:t>
            </a:r>
            <a:r>
              <a:rPr lang="zh-CN" altLang="en-US" sz="2400" dirty="0" smtClean="0">
                <a:latin typeface="仿宋" panose="02010609060101010101" pitchFamily="49" charset="-122"/>
                <a:ea typeface="仿宋" panose="02010609060101010101" pitchFamily="49" charset="-122"/>
              </a:rPr>
              <a:t>日</a:t>
            </a:r>
            <a:r>
              <a:rPr lang="en-US" altLang="zh-CN" sz="2400" dirty="0">
                <a:latin typeface="仿宋" panose="02010609060101010101" pitchFamily="49" charset="-122"/>
                <a:ea typeface="仿宋" panose="02010609060101010101" pitchFamily="49" charset="-122"/>
              </a:rPr>
              <a:t>——2025</a:t>
            </a:r>
            <a:r>
              <a:rPr lang="zh-CN" altLang="en-US" sz="2400" dirty="0" smtClean="0">
                <a:latin typeface="仿宋" panose="02010609060101010101" pitchFamily="49" charset="-122"/>
                <a:ea typeface="仿宋" panose="02010609060101010101" pitchFamily="49" charset="-122"/>
              </a:rPr>
              <a:t>年</a:t>
            </a:r>
            <a:r>
              <a:rPr lang="en-US" altLang="zh-CN" sz="2400" dirty="0" smtClean="0">
                <a:latin typeface="仿宋" panose="02010609060101010101" pitchFamily="49" charset="-122"/>
                <a:ea typeface="仿宋" panose="02010609060101010101" pitchFamily="49" charset="-122"/>
              </a:rPr>
              <a:t>6</a:t>
            </a:r>
            <a:r>
              <a:rPr lang="zh-CN" altLang="en-US" sz="2400" dirty="0" smtClean="0">
                <a:latin typeface="仿宋" panose="02010609060101010101" pitchFamily="49" charset="-122"/>
                <a:ea typeface="仿宋" panose="02010609060101010101" pitchFamily="49" charset="-122"/>
              </a:rPr>
              <a:t>月</a:t>
            </a:r>
            <a:r>
              <a:rPr lang="en-US" altLang="zh-CN" sz="2400" dirty="0" smtClean="0">
                <a:latin typeface="仿宋" panose="02010609060101010101" pitchFamily="49" charset="-122"/>
                <a:ea typeface="仿宋" panose="02010609060101010101" pitchFamily="49" charset="-122"/>
              </a:rPr>
              <a:t>8</a:t>
            </a:r>
            <a:r>
              <a:rPr lang="zh-CN" altLang="en-US" sz="2400" dirty="0" smtClean="0">
                <a:latin typeface="仿宋" panose="02010609060101010101" pitchFamily="49" charset="-122"/>
                <a:ea typeface="仿宋" panose="02010609060101010101" pitchFamily="49" charset="-122"/>
              </a:rPr>
              <a:t>日</a:t>
            </a:r>
            <a:endParaRPr lang="en-US" altLang="zh-CN" sz="2400" dirty="0">
              <a:latin typeface="仿宋" panose="02010609060101010101" pitchFamily="49" charset="-122"/>
              <a:ea typeface="仿宋" panose="02010609060101010101" pitchFamily="49" charset="-122"/>
            </a:endParaRPr>
          </a:p>
          <a:p>
            <a:pPr indent="400685">
              <a:lnSpc>
                <a:spcPts val="3000"/>
              </a:lnSpc>
            </a:pPr>
            <a:r>
              <a:rPr lang="zh-CN" altLang="en-US" sz="2400" b="1" dirty="0">
                <a:latin typeface="仿宋" panose="02010609060101010101" pitchFamily="49" charset="-122"/>
                <a:ea typeface="仿宋" panose="02010609060101010101" pitchFamily="49" charset="-122"/>
              </a:rPr>
              <a:t>公示单位</a:t>
            </a:r>
            <a:r>
              <a:rPr lang="zh-CN" altLang="en-US" sz="2400" dirty="0">
                <a:latin typeface="仿宋" panose="02010609060101010101" pitchFamily="49" charset="-122"/>
                <a:ea typeface="仿宋" panose="02010609060101010101" pitchFamily="49" charset="-122"/>
              </a:rPr>
              <a:t>：无锡市自然资源和规划局滨湖分局</a:t>
            </a:r>
            <a:endParaRPr lang="en-US" altLang="zh-CN" sz="2400" dirty="0">
              <a:latin typeface="仿宋" panose="02010609060101010101" pitchFamily="49" charset="-122"/>
              <a:ea typeface="仿宋" panose="02010609060101010101" pitchFamily="49" charset="-122"/>
            </a:endParaRPr>
          </a:p>
          <a:p>
            <a:pPr indent="400685">
              <a:lnSpc>
                <a:spcPts val="3000"/>
              </a:lnSpc>
            </a:pPr>
            <a:r>
              <a:rPr lang="zh-CN" altLang="en-US" sz="2400" b="1" dirty="0">
                <a:latin typeface="仿宋" panose="02010609060101010101" pitchFamily="49" charset="-122"/>
                <a:ea typeface="仿宋" panose="02010609060101010101" pitchFamily="49" charset="-122"/>
              </a:rPr>
              <a:t>地    址</a:t>
            </a:r>
            <a:r>
              <a:rPr lang="zh-CN" altLang="en-US" sz="2400" dirty="0">
                <a:latin typeface="仿宋" panose="02010609060101010101" pitchFamily="49" charset="-122"/>
                <a:ea typeface="仿宋" panose="02010609060101010101" pitchFamily="49" charset="-122"/>
              </a:rPr>
              <a:t>：无锡</a:t>
            </a:r>
            <a:r>
              <a:rPr lang="zh-CN" altLang="en-US" sz="2400" dirty="0" smtClean="0">
                <a:latin typeface="仿宋" panose="02010609060101010101" pitchFamily="49" charset="-122"/>
                <a:ea typeface="仿宋" panose="02010609060101010101" pitchFamily="49" charset="-122"/>
              </a:rPr>
              <a:t>市滨湖区青莲路</a:t>
            </a:r>
            <a:r>
              <a:rPr lang="en-US" altLang="zh-CN" sz="2400" dirty="0" smtClean="0">
                <a:latin typeface="仿宋" panose="02010609060101010101" pitchFamily="49" charset="-122"/>
                <a:ea typeface="仿宋" panose="02010609060101010101" pitchFamily="49" charset="-122"/>
              </a:rPr>
              <a:t>78</a:t>
            </a:r>
            <a:r>
              <a:rPr lang="zh-CN" altLang="en-US" sz="2400" dirty="0" smtClean="0">
                <a:latin typeface="仿宋" panose="02010609060101010101" pitchFamily="49" charset="-122"/>
                <a:ea typeface="仿宋" panose="02010609060101010101" pitchFamily="49" charset="-122"/>
              </a:rPr>
              <a:t>号</a:t>
            </a:r>
            <a:endParaRPr lang="en-US" altLang="zh-CN" sz="2400" dirty="0">
              <a:latin typeface="仿宋" panose="02010609060101010101" pitchFamily="49" charset="-122"/>
              <a:ea typeface="仿宋" panose="02010609060101010101" pitchFamily="49" charset="-122"/>
            </a:endParaRPr>
          </a:p>
          <a:p>
            <a:pPr indent="400685">
              <a:lnSpc>
                <a:spcPts val="3000"/>
              </a:lnSpc>
            </a:pPr>
            <a:r>
              <a:rPr lang="zh-CN" altLang="en-US" sz="2400" b="1" dirty="0">
                <a:latin typeface="仿宋" panose="02010609060101010101" pitchFamily="49" charset="-122"/>
                <a:ea typeface="仿宋" panose="02010609060101010101" pitchFamily="49" charset="-122"/>
              </a:rPr>
              <a:t>邮    编</a:t>
            </a:r>
            <a:r>
              <a:rPr lang="zh-CN" altLang="en-US" sz="2400" dirty="0" smtClean="0">
                <a:latin typeface="仿宋" panose="02010609060101010101" pitchFamily="49" charset="-122"/>
                <a:ea typeface="仿宋" panose="02010609060101010101" pitchFamily="49" charset="-122"/>
              </a:rPr>
              <a:t>：</a:t>
            </a:r>
            <a:r>
              <a:rPr lang="en-US" altLang="zh-CN" sz="2400" dirty="0" smtClean="0">
                <a:latin typeface="仿宋" panose="02010609060101010101" pitchFamily="49" charset="-122"/>
                <a:ea typeface="仿宋" panose="02010609060101010101" pitchFamily="49" charset="-122"/>
              </a:rPr>
              <a:t>214000</a:t>
            </a:r>
          </a:p>
          <a:p>
            <a:pPr indent="400685">
              <a:lnSpc>
                <a:spcPts val="3000"/>
              </a:lnSpc>
            </a:pPr>
            <a:r>
              <a:rPr lang="zh-CN" altLang="en-US" sz="2400" b="1" dirty="0" smtClean="0">
                <a:latin typeface="仿宋" panose="02010609060101010101" pitchFamily="49" charset="-122"/>
                <a:ea typeface="仿宋" panose="02010609060101010101" pitchFamily="49" charset="-122"/>
              </a:rPr>
              <a:t>邮    </a:t>
            </a:r>
            <a:r>
              <a:rPr lang="zh-CN" altLang="en-US" sz="2400" b="1" dirty="0">
                <a:latin typeface="仿宋" panose="02010609060101010101" pitchFamily="49" charset="-122"/>
                <a:ea typeface="仿宋" panose="02010609060101010101" pitchFamily="49" charset="-122"/>
              </a:rPr>
              <a:t>箱</a:t>
            </a:r>
            <a:r>
              <a:rPr lang="zh-CN" altLang="en-US" sz="2400" dirty="0" smtClean="0">
                <a:latin typeface="仿宋" panose="02010609060101010101" pitchFamily="49" charset="-122"/>
                <a:ea typeface="仿宋" panose="02010609060101010101" pitchFamily="49" charset="-122"/>
              </a:rPr>
              <a:t>：</a:t>
            </a:r>
            <a:r>
              <a:rPr lang="en-US" altLang="zh-CN" sz="2400" dirty="0" smtClean="0">
                <a:latin typeface="仿宋" panose="02010609060101010101" pitchFamily="49" charset="-122"/>
                <a:ea typeface="仿宋" panose="02010609060101010101" pitchFamily="49" charset="-122"/>
              </a:rPr>
              <a:t>bh_zrzy@163.com</a:t>
            </a:r>
          </a:p>
          <a:p>
            <a:pPr indent="400685">
              <a:lnSpc>
                <a:spcPts val="3000"/>
              </a:lnSpc>
            </a:pPr>
            <a:r>
              <a:rPr lang="zh-CN" altLang="en-US" sz="2400" b="1" dirty="0" smtClean="0">
                <a:latin typeface="仿宋" panose="02010609060101010101" pitchFamily="49" charset="-122"/>
                <a:ea typeface="仿宋" panose="02010609060101010101" pitchFamily="49" charset="-122"/>
              </a:rPr>
              <a:t>传    </a:t>
            </a:r>
            <a:r>
              <a:rPr lang="zh-CN" altLang="en-US" sz="2400" b="1" dirty="0">
                <a:latin typeface="仿宋" panose="02010609060101010101" pitchFamily="49" charset="-122"/>
                <a:ea typeface="仿宋" panose="02010609060101010101" pitchFamily="49" charset="-122"/>
              </a:rPr>
              <a:t>真</a:t>
            </a:r>
            <a:r>
              <a:rPr lang="zh-CN" altLang="en-US" sz="2400" dirty="0" smtClean="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85138625</a:t>
            </a:r>
            <a:endParaRPr lang="zh-CN" altLang="en-US" sz="2400" dirty="0">
              <a:latin typeface="仿宋" panose="02010609060101010101" pitchFamily="49" charset="-122"/>
              <a:ea typeface="仿宋" panose="02010609060101010101" pitchFamily="49" charset="-122"/>
            </a:endParaRPr>
          </a:p>
        </p:txBody>
      </p:sp>
      <p:sp>
        <p:nvSpPr>
          <p:cNvPr id="18" name="文本框 17"/>
          <p:cNvSpPr txBox="1"/>
          <p:nvPr/>
        </p:nvSpPr>
        <p:spPr>
          <a:xfrm>
            <a:off x="846140" y="8690592"/>
            <a:ext cx="8999537" cy="3415030"/>
          </a:xfrm>
          <a:prstGeom prst="rect">
            <a:avLst/>
          </a:prstGeom>
          <a:noFill/>
          <a:ln>
            <a:noFill/>
          </a:ln>
        </p:spPr>
        <p:txBody>
          <a:bodyPr wrap="square" rtlCol="0">
            <a:spAutoFit/>
          </a:bodyPr>
          <a:lstStyle/>
          <a:p>
            <a:pPr indent="400685" algn="just">
              <a:lnSpc>
                <a:spcPct val="150000"/>
              </a:lnSpc>
            </a:pPr>
            <a:r>
              <a:rPr lang="zh-CN" altLang="en-US" sz="2400" dirty="0">
                <a:latin typeface="仿宋" panose="02010609060101010101" pitchFamily="49" charset="-122"/>
                <a:ea typeface="仿宋" panose="02010609060101010101" pitchFamily="49" charset="-122"/>
              </a:rPr>
              <a:t>由</a:t>
            </a:r>
            <a:r>
              <a:rPr lang="zh-CN" altLang="en-US" sz="2400" dirty="0">
                <a:latin typeface="仿宋" panose="02010609060101010101" pitchFamily="49" charset="-122"/>
                <a:ea typeface="仿宋" panose="02010609060101010101" pitchFamily="49" charset="-122"/>
                <a:sym typeface="+mn-ea"/>
              </a:rPr>
              <a:t>无锡市城市设计院有限责任公司</a:t>
            </a:r>
            <a:r>
              <a:rPr lang="zh-CN" altLang="en-US" sz="2400" dirty="0">
                <a:latin typeface="仿宋" panose="02010609060101010101" pitchFamily="49" charset="-122"/>
                <a:ea typeface="仿宋" panose="02010609060101010101" pitchFamily="49" charset="-122"/>
              </a:rPr>
              <a:t>编制的</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sym typeface="+mn-ea"/>
              </a:rPr>
              <a:t>无锡市滨湖区胡埭工业园控制性详细规划胡埭工业区—北区</a:t>
            </a:r>
            <a:r>
              <a:rPr lang="zh-CN" altLang="en-US" sz="2400" dirty="0">
                <a:latin typeface="仿宋" panose="02010609060101010101" pitchFamily="49" charset="-122"/>
                <a:ea typeface="仿宋" panose="02010609060101010101" pitchFamily="49" charset="-122"/>
              </a:rPr>
              <a:t>管理单元动态更新</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已于</a:t>
            </a:r>
            <a:r>
              <a:rPr lang="en-US" altLang="zh-CN" sz="2400" dirty="0">
                <a:latin typeface="仿宋" panose="02010609060101010101" pitchFamily="49" charset="-122"/>
                <a:ea typeface="仿宋" panose="02010609060101010101" pitchFamily="49" charset="-122"/>
              </a:rPr>
              <a:t>2025</a:t>
            </a:r>
            <a:r>
              <a:rPr lang="zh-CN" altLang="en-US" sz="2400" dirty="0">
                <a:latin typeface="仿宋" panose="02010609060101010101" pitchFamily="49" charset="-122"/>
                <a:ea typeface="仿宋" panose="02010609060101010101" pitchFamily="49" charset="-122"/>
              </a:rPr>
              <a:t>年</a:t>
            </a:r>
            <a:r>
              <a:rPr lang="en-US"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月完成并通过专家论证，规划成果已按照专家论证和部门审查意见进行了修改完善。现根据</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无锡市城乡规划公示制度实施细则</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的规定，将主要内容进行批前公示，有意见与建议者请与我局联系。</a:t>
            </a:r>
          </a:p>
        </p:txBody>
      </p:sp>
      <p:cxnSp>
        <p:nvCxnSpPr>
          <p:cNvPr id="23" name="直接连接符 22"/>
          <p:cNvCxnSpPr/>
          <p:nvPr/>
        </p:nvCxnSpPr>
        <p:spPr>
          <a:xfrm>
            <a:off x="3" y="8424975"/>
            <a:ext cx="1069181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46138" y="13927558"/>
            <a:ext cx="8999537" cy="424155"/>
          </a:xfrm>
          <a:prstGeom prst="rect">
            <a:avLst/>
          </a:prstGeom>
          <a:noFill/>
          <a:ln>
            <a:noFill/>
          </a:ln>
        </p:spPr>
        <p:txBody>
          <a:bodyPr wrap="square" rtlCol="0">
            <a:spAutoFit/>
          </a:bodyPr>
          <a:lstStyle/>
          <a:p>
            <a:pPr indent="400685" algn="ctr">
              <a:lnSpc>
                <a:spcPts val="3000"/>
              </a:lnSpc>
            </a:pPr>
            <a:r>
              <a:rPr lang="zh-CN" altLang="en-US" sz="2000" dirty="0">
                <a:latin typeface="仿宋" panose="02010609060101010101" pitchFamily="49" charset="-122"/>
                <a:ea typeface="仿宋" panose="02010609060101010101" pitchFamily="49" charset="-122"/>
              </a:rPr>
              <a:t>管理单元范围示意图</a:t>
            </a:r>
            <a:endParaRPr lang="en-US" altLang="zh-CN" sz="2000" dirty="0">
              <a:latin typeface="仿宋" panose="02010609060101010101" pitchFamily="49" charset="-122"/>
              <a:ea typeface="仿宋" panose="02010609060101010101" pitchFamily="49" charset="-122"/>
            </a:endParaRPr>
          </a:p>
        </p:txBody>
      </p:sp>
      <p:sp>
        <p:nvSpPr>
          <p:cNvPr id="2" name="文本框 1"/>
          <p:cNvSpPr txBox="1"/>
          <p:nvPr/>
        </p:nvSpPr>
        <p:spPr>
          <a:xfrm>
            <a:off x="846139" y="1940769"/>
            <a:ext cx="8999537" cy="1383665"/>
          </a:xfrm>
          <a:prstGeom prst="rect">
            <a:avLst/>
          </a:prstGeom>
          <a:noFill/>
        </p:spPr>
        <p:txBody>
          <a:bodyPr wrap="square" rtlCol="0">
            <a:spAutoFit/>
          </a:bodyPr>
          <a:lstStyle/>
          <a:p>
            <a:pPr algn="ctr"/>
            <a:r>
              <a:rPr lang="en-US" altLang="zh-CN" sz="2800" dirty="0">
                <a:latin typeface="方正小标宋_GBK" panose="03000509000000000000" pitchFamily="65" charset="-122"/>
                <a:ea typeface="方正小标宋_GBK" panose="03000509000000000000" pitchFamily="65" charset="-122"/>
              </a:rPr>
              <a:t>《</a:t>
            </a:r>
            <a:r>
              <a:rPr lang="zh-CN" altLang="en-US" sz="2800" dirty="0">
                <a:latin typeface="方正小标宋_GBK" panose="03000509000000000000" pitchFamily="65" charset="-122"/>
                <a:ea typeface="方正小标宋_GBK" panose="03000509000000000000" pitchFamily="65" charset="-122"/>
                <a:sym typeface="+mn-ea"/>
              </a:rPr>
              <a:t>无锡市滨湖区胡埭工业园控制性详细规划胡埭工业区—北区管理单元动态更新</a:t>
            </a:r>
            <a:r>
              <a:rPr lang="en-US" altLang="zh-CN" sz="2800" dirty="0">
                <a:latin typeface="方正小标宋_GBK" panose="03000509000000000000" pitchFamily="65" charset="-122"/>
                <a:ea typeface="方正小标宋_GBK" panose="03000509000000000000" pitchFamily="65" charset="-122"/>
              </a:rPr>
              <a:t>》</a:t>
            </a:r>
          </a:p>
          <a:p>
            <a:pPr algn="r"/>
            <a:r>
              <a:rPr lang="zh-CN" altLang="en-US" sz="2800" dirty="0">
                <a:latin typeface="方正小标宋_GBK" panose="03000509000000000000" pitchFamily="65" charset="-122"/>
                <a:ea typeface="方正小标宋_GBK" panose="03000509000000000000" pitchFamily="65" charset="-122"/>
              </a:rPr>
              <a:t>（公众意见征询）</a:t>
            </a:r>
          </a:p>
        </p:txBody>
      </p:sp>
      <p:sp>
        <p:nvSpPr>
          <p:cNvPr id="6" name="文本框 5"/>
          <p:cNvSpPr txBox="1"/>
          <p:nvPr/>
        </p:nvSpPr>
        <p:spPr>
          <a:xfrm>
            <a:off x="846138" y="3653000"/>
            <a:ext cx="8999537" cy="4708981"/>
          </a:xfrm>
          <a:prstGeom prst="rect">
            <a:avLst/>
          </a:prstGeom>
          <a:noFill/>
          <a:ln>
            <a:noFill/>
          </a:ln>
        </p:spPr>
        <p:txBody>
          <a:bodyPr wrap="square" rtlCol="0">
            <a:spAutoFit/>
          </a:bodyPr>
          <a:lstStyle/>
          <a:p>
            <a:pPr indent="400685">
              <a:lnSpc>
                <a:spcPts val="3000"/>
              </a:lnSpc>
            </a:pPr>
            <a:r>
              <a:rPr lang="zh-CN" altLang="en-US" sz="2400" b="1" dirty="0">
                <a:latin typeface="仿宋" panose="02010609060101010101" pitchFamily="49" charset="-122"/>
                <a:ea typeface="仿宋" panose="02010609060101010101" pitchFamily="49" charset="-122"/>
              </a:rPr>
              <a:t>一、规划范围</a:t>
            </a:r>
            <a:endParaRPr lang="en-US" altLang="zh-CN" sz="2400" b="1" dirty="0">
              <a:latin typeface="仿宋" panose="02010609060101010101" pitchFamily="49" charset="-122"/>
              <a:ea typeface="仿宋" panose="02010609060101010101" pitchFamily="49" charset="-122"/>
            </a:endParaRPr>
          </a:p>
          <a:p>
            <a:pPr indent="400685">
              <a:lnSpc>
                <a:spcPts val="3000"/>
              </a:lnSpc>
            </a:pPr>
            <a:r>
              <a:rPr lang="zh-CN" altLang="en-US" sz="2400" dirty="0">
                <a:latin typeface="仿宋" panose="02010609060101010101" pitchFamily="49" charset="-122"/>
                <a:ea typeface="仿宋" panose="02010609060101010101" pitchFamily="49" charset="-122"/>
                <a:sym typeface="+mn-ea"/>
              </a:rPr>
              <a:t>胡埭工业区—北区</a:t>
            </a:r>
            <a:r>
              <a:rPr lang="zh-CN" altLang="en-US" sz="2400" dirty="0">
                <a:latin typeface="仿宋" panose="02010609060101010101" pitchFamily="49" charset="-122"/>
                <a:ea typeface="仿宋" panose="02010609060101010101" pitchFamily="49" charset="-122"/>
              </a:rPr>
              <a:t>管理单元规划</a:t>
            </a:r>
            <a:r>
              <a:rPr lang="en-US" altLang="zh-CN" sz="2400" dirty="0">
                <a:latin typeface="仿宋" panose="02010609060101010101" pitchFamily="49" charset="-122"/>
                <a:ea typeface="仿宋" panose="02010609060101010101" pitchFamily="49" charset="-122"/>
              </a:rPr>
              <a:t>范围：</a:t>
            </a:r>
            <a:r>
              <a:rPr lang="en-US" altLang="zh-CN" sz="2400" dirty="0" smtClean="0">
                <a:latin typeface="仿宋" panose="02010609060101010101" pitchFamily="49" charset="-122"/>
                <a:ea typeface="仿宋" panose="02010609060101010101" pitchFamily="49" charset="-122"/>
                <a:sym typeface="+mn-ea"/>
              </a:rPr>
              <a:t>东至刘闾路，南至钱胡路</a:t>
            </a:r>
            <a:r>
              <a:rPr lang="en-US" altLang="zh-CN" sz="2400" dirty="0">
                <a:latin typeface="仿宋" panose="02010609060101010101" pitchFamily="49" charset="-122"/>
                <a:ea typeface="仿宋" panose="02010609060101010101" pitchFamily="49" charset="-122"/>
                <a:sym typeface="+mn-ea"/>
              </a:rPr>
              <a:t>、</a:t>
            </a:r>
            <a:r>
              <a:rPr lang="en-US" altLang="zh-CN" sz="2400" dirty="0" smtClean="0">
                <a:latin typeface="仿宋" panose="02010609060101010101" pitchFamily="49" charset="-122"/>
                <a:ea typeface="仿宋" panose="02010609060101010101" pitchFamily="49" charset="-122"/>
                <a:sym typeface="+mn-ea"/>
              </a:rPr>
              <a:t>环镇北路，西至胡阳路</a:t>
            </a:r>
            <a:r>
              <a:rPr lang="en-US" altLang="zh-CN" sz="2400" dirty="0">
                <a:latin typeface="仿宋" panose="02010609060101010101" pitchFamily="49" charset="-122"/>
                <a:ea typeface="仿宋" panose="02010609060101010101" pitchFamily="49" charset="-122"/>
                <a:sym typeface="+mn-ea"/>
              </a:rPr>
              <a:t>，北至S342省道，</a:t>
            </a:r>
            <a:r>
              <a:rPr lang="en-US" altLang="zh-CN" sz="2400" dirty="0">
                <a:latin typeface="仿宋" panose="02010609060101010101" pitchFamily="49" charset="-122"/>
                <a:ea typeface="仿宋" panose="02010609060101010101" pitchFamily="49" charset="-122"/>
              </a:rPr>
              <a:t>总面积约</a:t>
            </a:r>
            <a:r>
              <a:rPr lang="en-US" altLang="zh-CN" sz="2400" dirty="0">
                <a:latin typeface="仿宋" panose="02010609060101010101" pitchFamily="49" charset="-122"/>
                <a:ea typeface="仿宋" panose="02010609060101010101" pitchFamily="49" charset="-122"/>
                <a:sym typeface="+mn-ea"/>
              </a:rPr>
              <a:t>9.22</a:t>
            </a:r>
            <a:r>
              <a:rPr lang="en-US" altLang="zh-CN" sz="2400" dirty="0">
                <a:latin typeface="仿宋" panose="02010609060101010101" pitchFamily="49" charset="-122"/>
                <a:ea typeface="仿宋" panose="02010609060101010101" pitchFamily="49" charset="-122"/>
              </a:rPr>
              <a:t>平方</a:t>
            </a:r>
            <a:r>
              <a:rPr lang="zh-CN" altLang="en-US" sz="2400" dirty="0">
                <a:latin typeface="仿宋" panose="02010609060101010101" pitchFamily="49" charset="-122"/>
                <a:ea typeface="仿宋" panose="02010609060101010101" pitchFamily="49" charset="-122"/>
              </a:rPr>
              <a:t>公里。</a:t>
            </a:r>
          </a:p>
          <a:p>
            <a:pPr indent="400685">
              <a:lnSpc>
                <a:spcPts val="3000"/>
              </a:lnSpc>
            </a:pPr>
            <a:endParaRPr lang="en-US" altLang="zh-CN" sz="2400" dirty="0">
              <a:latin typeface="仿宋" panose="02010609060101010101" pitchFamily="49" charset="-122"/>
              <a:ea typeface="仿宋" panose="02010609060101010101" pitchFamily="49" charset="-122"/>
            </a:endParaRPr>
          </a:p>
          <a:p>
            <a:pPr indent="400685">
              <a:lnSpc>
                <a:spcPts val="3000"/>
              </a:lnSpc>
            </a:pPr>
            <a:r>
              <a:rPr lang="zh-CN" altLang="en-US" sz="2400" b="1" dirty="0">
                <a:latin typeface="仿宋" panose="02010609060101010101" pitchFamily="49" charset="-122"/>
                <a:ea typeface="仿宋" panose="02010609060101010101" pitchFamily="49" charset="-122"/>
              </a:rPr>
              <a:t>二、规划依据</a:t>
            </a:r>
            <a:endParaRPr lang="en-US" altLang="zh-CN" sz="2400" b="1" dirty="0">
              <a:latin typeface="仿宋" panose="02010609060101010101" pitchFamily="49" charset="-122"/>
              <a:ea typeface="仿宋" panose="02010609060101010101" pitchFamily="49" charset="-122"/>
            </a:endParaRP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中华人民共和国城乡规划法</a:t>
            </a:r>
            <a:r>
              <a:rPr lang="en-US" altLang="zh-CN" sz="2400" dirty="0">
                <a:latin typeface="仿宋" panose="02010609060101010101" pitchFamily="49" charset="-122"/>
                <a:ea typeface="仿宋" panose="02010609060101010101" pitchFamily="49" charset="-122"/>
              </a:rPr>
              <a:t>》</a:t>
            </a: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江苏省城乡规划条例</a:t>
            </a:r>
            <a:r>
              <a:rPr lang="en-US" altLang="zh-CN" sz="2400" dirty="0">
                <a:latin typeface="仿宋" panose="02010609060101010101" pitchFamily="49" charset="-122"/>
                <a:ea typeface="仿宋" panose="02010609060101010101" pitchFamily="49" charset="-122"/>
              </a:rPr>
              <a:t>》</a:t>
            </a: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无锡市城乡规划条例</a:t>
            </a:r>
            <a:r>
              <a:rPr lang="en-US" altLang="zh-CN" sz="2400" dirty="0">
                <a:latin typeface="仿宋" panose="02010609060101010101" pitchFamily="49" charset="-122"/>
                <a:ea typeface="仿宋" panose="02010609060101010101" pitchFamily="49" charset="-122"/>
              </a:rPr>
              <a:t>》</a:t>
            </a: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4</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无锡市控制性详细规划动态更新管理规定</a:t>
            </a:r>
            <a:r>
              <a:rPr lang="en-US" altLang="zh-CN" sz="2400" dirty="0">
                <a:latin typeface="仿宋" panose="02010609060101010101" pitchFamily="49" charset="-122"/>
                <a:ea typeface="仿宋" panose="02010609060101010101" pitchFamily="49" charset="-122"/>
              </a:rPr>
              <a:t>》</a:t>
            </a: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5</a:t>
            </a: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无锡市控制性详细规划动态更新操作规程</a:t>
            </a:r>
            <a:r>
              <a:rPr lang="en-US" altLang="zh-CN" sz="2400" dirty="0">
                <a:latin typeface="仿宋" panose="02010609060101010101" pitchFamily="49" charset="-122"/>
                <a:ea typeface="仿宋" panose="02010609060101010101" pitchFamily="49" charset="-122"/>
              </a:rPr>
              <a:t>》</a:t>
            </a:r>
          </a:p>
          <a:p>
            <a:pPr indent="400685">
              <a:lnSpc>
                <a:spcPts val="3000"/>
              </a:lnSpc>
            </a:pPr>
            <a:endParaRPr lang="en-US" altLang="zh-CN" sz="2400" dirty="0">
              <a:latin typeface="仿宋" panose="02010609060101010101" pitchFamily="49" charset="-122"/>
              <a:ea typeface="仿宋" panose="02010609060101010101" pitchFamily="49" charset="-122"/>
            </a:endParaRPr>
          </a:p>
        </p:txBody>
      </p:sp>
      <p:grpSp>
        <p:nvGrpSpPr>
          <p:cNvPr id="10" name="组合 9"/>
          <p:cNvGrpSpPr/>
          <p:nvPr/>
        </p:nvGrpSpPr>
        <p:grpSpPr>
          <a:xfrm>
            <a:off x="2130425" y="8138795"/>
            <a:ext cx="6574155" cy="5813425"/>
            <a:chOff x="7825" y="3227"/>
            <a:chExt cx="12928" cy="11430"/>
          </a:xfrm>
        </p:grpSpPr>
        <p:pic>
          <p:nvPicPr>
            <p:cNvPr id="12772" name="图片 12771"/>
            <p:cNvPicPr>
              <a:picLocks noChangeAspect="1"/>
            </p:cNvPicPr>
            <p:nvPr>
              <p:custDataLst>
                <p:tags r:id="rId2"/>
              </p:custDataLst>
            </p:nvPr>
          </p:nvPicPr>
          <p:blipFill rotWithShape="1">
            <a:blip r:embed="rId6" cstate="print"/>
            <a:srcRect l="11431" t="8920" r="17481" b="2185"/>
            <a:stretch>
              <a:fillRect/>
            </a:stretch>
          </p:blipFill>
          <p:spPr>
            <a:xfrm>
              <a:off x="7825" y="3227"/>
              <a:ext cx="12928" cy="11430"/>
            </a:xfrm>
            <a:prstGeom prst="rect">
              <a:avLst/>
            </a:prstGeom>
          </p:spPr>
        </p:pic>
        <p:pic>
          <p:nvPicPr>
            <p:cNvPr id="3" name="图片 2"/>
            <p:cNvPicPr>
              <a:picLocks noChangeAspect="1"/>
            </p:cNvPicPr>
            <p:nvPr>
              <p:custDataLst>
                <p:tags r:id="rId3"/>
              </p:custDataLst>
            </p:nvPr>
          </p:nvPicPr>
          <p:blipFill rotWithShape="1">
            <a:blip r:embed="rId6" cstate="print"/>
            <a:srcRect l="83762" t="11564" r="4394" b="70797"/>
            <a:stretch>
              <a:fillRect/>
            </a:stretch>
          </p:blipFill>
          <p:spPr>
            <a:xfrm>
              <a:off x="18599" y="3227"/>
              <a:ext cx="2154" cy="2268"/>
            </a:xfrm>
            <a:prstGeom prst="rect">
              <a:avLst/>
            </a:prstGeom>
          </p:spPr>
        </p:pic>
        <p:pic>
          <p:nvPicPr>
            <p:cNvPr id="4" name="图片 3"/>
            <p:cNvPicPr>
              <a:picLocks noChangeAspect="1"/>
            </p:cNvPicPr>
            <p:nvPr>
              <p:custDataLst>
                <p:tags r:id="rId4"/>
              </p:custDataLst>
            </p:nvPr>
          </p:nvPicPr>
          <p:blipFill rotWithShape="1">
            <a:blip r:embed="rId6" cstate="print"/>
            <a:srcRect l="89357" t="86427" r="3602" b="6393"/>
            <a:stretch>
              <a:fillRect/>
            </a:stretch>
          </p:blipFill>
          <p:spPr>
            <a:xfrm>
              <a:off x="18938" y="13350"/>
              <a:ext cx="1812" cy="1306"/>
            </a:xfrm>
            <a:prstGeom prst="rect">
              <a:avLst/>
            </a:prstGeom>
          </p:spPr>
        </p:pic>
      </p:grpSp>
      <p:sp>
        <p:nvSpPr>
          <p:cNvPr id="5" name="矩形 4"/>
          <p:cNvSpPr/>
          <p:nvPr/>
        </p:nvSpPr>
        <p:spPr bwMode="auto">
          <a:xfrm>
            <a:off x="2686685" y="9410700"/>
            <a:ext cx="3054350" cy="366395"/>
          </a:xfrm>
          <a:prstGeom prst="rect">
            <a:avLst/>
          </a:prstGeom>
          <a:noFill/>
          <a:ln>
            <a:noFill/>
          </a:ln>
        </p:spPr>
        <p:txBody>
          <a:bodyPr lIns="36000" tIns="36000" rIns="36000" bIns="36000"/>
          <a:lstStyle/>
          <a:p>
            <a:pPr algn="ctr" defTabSz="1041400"/>
            <a:r>
              <a:rPr lang="zh-CN" altLang="en-US" sz="1600" b="1" dirty="0">
                <a:effectLst>
                  <a:glow rad="127000">
                    <a:schemeClr val="bg1"/>
                  </a:glow>
                </a:effectLst>
                <a:latin typeface="仿宋" panose="02010609060101010101" pitchFamily="49" charset="-122"/>
                <a:ea typeface="仿宋" panose="02010609060101010101" pitchFamily="49" charset="-122"/>
                <a:sym typeface="+mn-ea"/>
              </a:rPr>
              <a:t>滨湖—胡埭—胡埭工业区—北区</a:t>
            </a:r>
          </a:p>
          <a:p>
            <a:pPr algn="ctr" defTabSz="1041400"/>
            <a:r>
              <a:rPr lang="en-US" altLang="zh-CN" sz="1600" b="1" dirty="0">
                <a:effectLst>
                  <a:glow rad="127000">
                    <a:schemeClr val="bg1"/>
                  </a:glow>
                </a:effectLst>
                <a:latin typeface="仿宋" panose="02010609060101010101" pitchFamily="49" charset="-122"/>
                <a:ea typeface="仿宋" panose="02010609060101010101" pitchFamily="49" charset="-122"/>
                <a:sym typeface="+mn-ea"/>
              </a:rPr>
              <a:t>BH—HD—HDGYQ—BQ</a:t>
            </a:r>
            <a:endParaRPr lang="en-US" altLang="zh-CN" sz="1600" b="1" dirty="0">
              <a:effectLst>
                <a:glow rad="127000">
                  <a:schemeClr val="bg1"/>
                </a:glow>
              </a:effectLst>
              <a:latin typeface="仿宋" panose="02010609060101010101" pitchFamily="49" charset="-122"/>
              <a:ea typeface="仿宋" panose="02010609060101010101" pitchFamily="49" charset="-122"/>
            </a:endParaRPr>
          </a:p>
        </p:txBody>
      </p:sp>
      <p:sp>
        <p:nvSpPr>
          <p:cNvPr id="13" name="任意多边形 12"/>
          <p:cNvSpPr/>
          <p:nvPr>
            <p:custDataLst>
              <p:tags r:id="rId1"/>
            </p:custDataLst>
          </p:nvPr>
        </p:nvSpPr>
        <p:spPr>
          <a:xfrm>
            <a:off x="3443605" y="8549005"/>
            <a:ext cx="808355" cy="861695"/>
          </a:xfrm>
          <a:custGeom>
            <a:avLst/>
            <a:gdLst>
              <a:gd name="connisteX0" fmla="*/ 0 w 2235200"/>
              <a:gd name="connsiteY0" fmla="*/ 1181100 h 2381250"/>
              <a:gd name="connisteX1" fmla="*/ 647700 w 2235200"/>
              <a:gd name="connsiteY1" fmla="*/ 685800 h 2381250"/>
              <a:gd name="connisteX2" fmla="*/ 1346200 w 2235200"/>
              <a:gd name="connsiteY2" fmla="*/ 273050 h 2381250"/>
              <a:gd name="connisteX3" fmla="*/ 1974850 w 2235200"/>
              <a:gd name="connsiteY3" fmla="*/ 0 h 2381250"/>
              <a:gd name="connisteX4" fmla="*/ 2006600 w 2235200"/>
              <a:gd name="connsiteY4" fmla="*/ 215900 h 2381250"/>
              <a:gd name="connisteX5" fmla="*/ 2070100 w 2235200"/>
              <a:gd name="connsiteY5" fmla="*/ 514350 h 2381250"/>
              <a:gd name="connisteX6" fmla="*/ 2203450 w 2235200"/>
              <a:gd name="connsiteY6" fmla="*/ 933450 h 2381250"/>
              <a:gd name="connisteX7" fmla="*/ 2235200 w 2235200"/>
              <a:gd name="connsiteY7" fmla="*/ 1111250 h 2381250"/>
              <a:gd name="connisteX8" fmla="*/ 2235200 w 2235200"/>
              <a:gd name="connsiteY8" fmla="*/ 1200150 h 2381250"/>
              <a:gd name="connisteX9" fmla="*/ 2222500 w 2235200"/>
              <a:gd name="connsiteY9" fmla="*/ 1301750 h 2381250"/>
              <a:gd name="connisteX10" fmla="*/ 1930400 w 2235200"/>
              <a:gd name="connsiteY10" fmla="*/ 2381250 h 2381250"/>
              <a:gd name="connisteX11" fmla="*/ 1022350 w 2235200"/>
              <a:gd name="connsiteY11" fmla="*/ 2152650 h 2381250"/>
              <a:gd name="connisteX12" fmla="*/ 1111250 w 2235200"/>
              <a:gd name="connsiteY12" fmla="*/ 1739900 h 2381250"/>
              <a:gd name="connisteX13" fmla="*/ 190500 w 2235200"/>
              <a:gd name="connsiteY13" fmla="*/ 2051050 h 2381250"/>
              <a:gd name="connisteX14" fmla="*/ 190500 w 2235200"/>
              <a:gd name="connsiteY14" fmla="*/ 1593850 h 2381250"/>
              <a:gd name="connisteX15" fmla="*/ 165100 w 2235200"/>
              <a:gd name="connsiteY15" fmla="*/ 1447800 h 2381250"/>
              <a:gd name="connisteX16" fmla="*/ 95250 w 2235200"/>
              <a:gd name="connsiteY16" fmla="*/ 1308100 h 2381250"/>
              <a:gd name="connisteX17" fmla="*/ 0 w 2235200"/>
              <a:gd name="connsiteY17" fmla="*/ 1181100 h 2381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Lst>
            <a:rect l="l" t="t" r="r" b="b"/>
            <a:pathLst>
              <a:path w="2235200" h="2381250">
                <a:moveTo>
                  <a:pt x="0" y="1181100"/>
                </a:moveTo>
                <a:lnTo>
                  <a:pt x="647700" y="685800"/>
                </a:lnTo>
                <a:lnTo>
                  <a:pt x="1346200" y="273050"/>
                </a:lnTo>
                <a:lnTo>
                  <a:pt x="1974850" y="0"/>
                </a:lnTo>
                <a:lnTo>
                  <a:pt x="2006600" y="215900"/>
                </a:lnTo>
                <a:lnTo>
                  <a:pt x="2070100" y="514350"/>
                </a:lnTo>
                <a:lnTo>
                  <a:pt x="2203450" y="933450"/>
                </a:lnTo>
                <a:lnTo>
                  <a:pt x="2235200" y="1111250"/>
                </a:lnTo>
                <a:lnTo>
                  <a:pt x="2235200" y="1200150"/>
                </a:lnTo>
                <a:lnTo>
                  <a:pt x="2222500" y="1301750"/>
                </a:lnTo>
                <a:lnTo>
                  <a:pt x="1930400" y="2381250"/>
                </a:lnTo>
                <a:lnTo>
                  <a:pt x="1022350" y="2152650"/>
                </a:lnTo>
                <a:lnTo>
                  <a:pt x="1111250" y="1739900"/>
                </a:lnTo>
                <a:lnTo>
                  <a:pt x="190500" y="2051050"/>
                </a:lnTo>
                <a:lnTo>
                  <a:pt x="190500" y="1593850"/>
                </a:lnTo>
                <a:lnTo>
                  <a:pt x="165100" y="1447800"/>
                </a:lnTo>
                <a:lnTo>
                  <a:pt x="95250" y="1308100"/>
                </a:lnTo>
                <a:lnTo>
                  <a:pt x="0" y="1181100"/>
                </a:ln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文本框 18"/>
          <p:cNvSpPr txBox="1"/>
          <p:nvPr/>
        </p:nvSpPr>
        <p:spPr>
          <a:xfrm>
            <a:off x="3277870" y="8369935"/>
            <a:ext cx="669290" cy="198120"/>
          </a:xfrm>
          <a:prstGeom prst="rect">
            <a:avLst/>
          </a:prstGeom>
          <a:noFill/>
        </p:spPr>
        <p:txBody>
          <a:bodyPr wrap="square" rtlCol="0" anchor="t">
            <a:noAutofit/>
          </a:bodyPr>
          <a:lstStyle/>
          <a:p>
            <a:pPr algn="dist"/>
            <a:r>
              <a:rPr lang="zh-CN" altLang="en-US" sz="1000" i="1" dirty="0" smtClean="0">
                <a:solidFill>
                  <a:schemeClr val="tx1">
                    <a:lumMod val="50000"/>
                    <a:lumOff val="50000"/>
                  </a:schemeClr>
                </a:solidFill>
                <a:latin typeface="微软雅黑" panose="020B0503020204020204" charset="-122"/>
                <a:ea typeface="微软雅黑" panose="020B0503020204020204" charset="-122"/>
                <a:sym typeface="+mn-ea"/>
              </a:rPr>
              <a:t>阳山镇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46138" y="3653001"/>
            <a:ext cx="8999537" cy="2784475"/>
          </a:xfrm>
          <a:prstGeom prst="rect">
            <a:avLst/>
          </a:prstGeom>
          <a:noFill/>
          <a:ln>
            <a:noFill/>
          </a:ln>
        </p:spPr>
        <p:txBody>
          <a:bodyPr wrap="square" rtlCol="0">
            <a:spAutoFit/>
          </a:bodyPr>
          <a:lstStyle/>
          <a:p>
            <a:pPr indent="400685">
              <a:lnSpc>
                <a:spcPts val="3000"/>
              </a:lnSpc>
            </a:pPr>
            <a:r>
              <a:rPr lang="zh-CN" altLang="en-US" sz="2400" b="1" dirty="0">
                <a:latin typeface="仿宋" panose="02010609060101010101" pitchFamily="49" charset="-122"/>
                <a:ea typeface="仿宋" panose="02010609060101010101" pitchFamily="49" charset="-122"/>
              </a:rPr>
              <a:t>三、更新内容及理由</a:t>
            </a:r>
            <a:endParaRPr lang="en-US" altLang="zh-CN" sz="2400" b="1" dirty="0">
              <a:latin typeface="仿宋" panose="02010609060101010101" pitchFamily="49" charset="-122"/>
              <a:ea typeface="仿宋" panose="02010609060101010101" pitchFamily="49" charset="-122"/>
            </a:endParaRP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）优化市政道路，</a:t>
            </a:r>
            <a:r>
              <a:rPr lang="zh-CN" altLang="en-US" sz="2400" dirty="0">
                <a:latin typeface="仿宋" panose="02010609060101010101" pitchFamily="49" charset="-122"/>
                <a:ea typeface="仿宋" panose="02010609060101010101" pitchFamily="49" charset="-122"/>
                <a:sym typeface="+mn-ea"/>
              </a:rPr>
              <a:t>将环镇北路与芙蓉北路交叉口东北侧地块内部分交通场站用地调整为消防用地和城镇村道路用地</a:t>
            </a:r>
            <a:r>
              <a:rPr lang="zh-CN" altLang="en-US" sz="2400" dirty="0">
                <a:latin typeface="仿宋" panose="02010609060101010101" pitchFamily="49" charset="-122"/>
                <a:ea typeface="仿宋" panose="02010609060101010101" pitchFamily="49" charset="-122"/>
              </a:rPr>
              <a:t>。</a:t>
            </a: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优化市政设施，</a:t>
            </a:r>
            <a:r>
              <a:rPr lang="zh-CN" altLang="en-US" sz="2400" dirty="0">
                <a:latin typeface="仿宋" panose="02010609060101010101" pitchFamily="49" charset="-122"/>
                <a:ea typeface="仿宋" panose="02010609060101010101" pitchFamily="49" charset="-122"/>
                <a:sym typeface="+mn-ea"/>
              </a:rPr>
              <a:t>将陆藕路与胡埭路交叉口西北侧地块内部分二类工业用地调整为排水用地</a:t>
            </a:r>
            <a:r>
              <a:rPr lang="zh-CN" altLang="en-US" sz="2400" dirty="0">
                <a:latin typeface="仿宋" panose="02010609060101010101" pitchFamily="49" charset="-122"/>
                <a:ea typeface="仿宋" panose="02010609060101010101" pitchFamily="49" charset="-122"/>
              </a:rPr>
              <a:t>。</a:t>
            </a:r>
          </a:p>
          <a:p>
            <a:pPr indent="400685">
              <a:lnSpc>
                <a:spcPts val="3000"/>
              </a:lnSpc>
            </a:pPr>
            <a:r>
              <a:rPr lang="zh-CN" altLang="en-US" sz="2400" dirty="0">
                <a:latin typeface="仿宋" panose="02010609060101010101" pitchFamily="49" charset="-122"/>
                <a:ea typeface="仿宋" panose="02010609060101010101" pitchFamily="49" charset="-122"/>
              </a:rPr>
              <a:t>（</a:t>
            </a:r>
            <a:r>
              <a:rPr lang="en-US" altLang="zh-CN" sz="2400" dirty="0">
                <a:latin typeface="仿宋" panose="02010609060101010101" pitchFamily="49" charset="-122"/>
                <a:ea typeface="仿宋" panose="02010609060101010101" pitchFamily="49" charset="-122"/>
              </a:rPr>
              <a:t>3</a:t>
            </a:r>
            <a:r>
              <a:rPr lang="zh-CN" altLang="en-US" sz="2400" dirty="0" smtClean="0">
                <a:latin typeface="仿宋" panose="02010609060101010101" pitchFamily="49" charset="-122"/>
                <a:ea typeface="仿宋" panose="02010609060101010101" pitchFamily="49" charset="-122"/>
              </a:rPr>
              <a:t>）现状</a:t>
            </a:r>
            <a:r>
              <a:rPr lang="zh-CN" altLang="en-US" sz="2400" dirty="0" smtClean="0">
                <a:latin typeface="仿宋" panose="02010609060101010101" pitchFamily="49" charset="-122"/>
                <a:ea typeface="仿宋" panose="02010609060101010101" pitchFamily="49" charset="-122"/>
                <a:sym typeface="+mn-ea"/>
              </a:rPr>
              <a:t>维护</a:t>
            </a:r>
            <a:r>
              <a:rPr lang="zh-CN" altLang="en-US"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sym typeface="+mn-ea"/>
              </a:rPr>
              <a:t>更新用地代码</a:t>
            </a:r>
            <a:r>
              <a:rPr lang="zh-CN" altLang="en-US" sz="2400" dirty="0">
                <a:latin typeface="仿宋" panose="02010609060101010101" pitchFamily="49" charset="-122"/>
                <a:ea typeface="仿宋" panose="02010609060101010101" pitchFamily="49" charset="-122"/>
              </a:rPr>
              <a:t>。</a:t>
            </a:r>
          </a:p>
          <a:p>
            <a:pPr indent="400685">
              <a:lnSpc>
                <a:spcPts val="3000"/>
              </a:lnSpc>
            </a:pPr>
            <a:endParaRPr lang="en-US" altLang="zh-CN" sz="2400" dirty="0">
              <a:latin typeface="仿宋" panose="02010609060101010101" pitchFamily="49" charset="-122"/>
              <a:ea typeface="仿宋" panose="02010609060101010101" pitchFamily="49" charset="-122"/>
            </a:endParaRPr>
          </a:p>
        </p:txBody>
      </p:sp>
      <p:sp>
        <p:nvSpPr>
          <p:cNvPr id="3" name="文本框 2"/>
          <p:cNvSpPr txBox="1"/>
          <p:nvPr/>
        </p:nvSpPr>
        <p:spPr>
          <a:xfrm>
            <a:off x="846139" y="1940769"/>
            <a:ext cx="8999537" cy="1383665"/>
          </a:xfrm>
          <a:prstGeom prst="rect">
            <a:avLst/>
          </a:prstGeom>
          <a:noFill/>
        </p:spPr>
        <p:txBody>
          <a:bodyPr wrap="square" rtlCol="0">
            <a:spAutoFit/>
          </a:bodyPr>
          <a:lstStyle/>
          <a:p>
            <a:pPr algn="ctr"/>
            <a:r>
              <a:rPr lang="en-US" altLang="zh-CN" sz="2800" dirty="0">
                <a:latin typeface="方正小标宋_GBK" panose="03000509000000000000" pitchFamily="65" charset="-122"/>
                <a:ea typeface="方正小标宋_GBK" panose="03000509000000000000" pitchFamily="65" charset="-122"/>
              </a:rPr>
              <a:t>《</a:t>
            </a:r>
            <a:r>
              <a:rPr lang="zh-CN" altLang="en-US" sz="2800" dirty="0">
                <a:latin typeface="方正小标宋_GBK" panose="03000509000000000000" pitchFamily="65" charset="-122"/>
                <a:ea typeface="方正小标宋_GBK" panose="03000509000000000000" pitchFamily="65" charset="-122"/>
                <a:sym typeface="+mn-ea"/>
              </a:rPr>
              <a:t>无锡市滨湖区胡埭工业园控制性详细规划胡埭工业区—北区管理单元动态更新</a:t>
            </a:r>
            <a:r>
              <a:rPr lang="en-US" altLang="zh-CN" sz="2800" dirty="0">
                <a:latin typeface="方正小标宋_GBK" panose="03000509000000000000" pitchFamily="65" charset="-122"/>
                <a:ea typeface="方正小标宋_GBK" panose="03000509000000000000" pitchFamily="65" charset="-122"/>
              </a:rPr>
              <a:t>》</a:t>
            </a:r>
          </a:p>
          <a:p>
            <a:pPr algn="r"/>
            <a:r>
              <a:rPr lang="zh-CN" altLang="en-US" sz="2800" dirty="0">
                <a:latin typeface="方正小标宋_GBK" panose="03000509000000000000" pitchFamily="65" charset="-122"/>
                <a:ea typeface="方正小标宋_GBK" panose="03000509000000000000" pitchFamily="65" charset="-122"/>
              </a:rPr>
              <a:t>（公众意见征询）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工作/2024.09胡埭工业园北区、东区控更/07规委会及公示/批前公示/(2024)更新前-公示-模型.jpg(2024)更新前-公示-模型"/>
          <p:cNvPicPr>
            <a:picLocks noChangeAspect="1"/>
          </p:cNvPicPr>
          <p:nvPr/>
        </p:nvPicPr>
        <p:blipFill>
          <a:blip r:embed="rId2" cstate="print"/>
          <a:srcRect/>
          <a:stretch>
            <a:fillRect/>
          </a:stretch>
        </p:blipFill>
        <p:spPr>
          <a:xfrm>
            <a:off x="2391489" y="3530142"/>
            <a:ext cx="5908148" cy="5328000"/>
          </a:xfrm>
          <a:prstGeom prst="rect">
            <a:avLst/>
          </a:prstGeom>
        </p:spPr>
      </p:pic>
      <p:sp>
        <p:nvSpPr>
          <p:cNvPr id="3" name="文本框 2"/>
          <p:cNvSpPr txBox="1"/>
          <p:nvPr/>
        </p:nvSpPr>
        <p:spPr>
          <a:xfrm>
            <a:off x="846139" y="1940769"/>
            <a:ext cx="8999537" cy="1383665"/>
          </a:xfrm>
          <a:prstGeom prst="rect">
            <a:avLst/>
          </a:prstGeom>
          <a:noFill/>
        </p:spPr>
        <p:txBody>
          <a:bodyPr wrap="square" rtlCol="0">
            <a:spAutoFit/>
          </a:bodyPr>
          <a:lstStyle/>
          <a:p>
            <a:pPr algn="ctr"/>
            <a:r>
              <a:rPr lang="en-US" altLang="zh-CN" sz="2800" dirty="0">
                <a:latin typeface="方正小标宋_GBK" panose="03000509000000000000" pitchFamily="65" charset="-122"/>
                <a:ea typeface="方正小标宋_GBK" panose="03000509000000000000" pitchFamily="65" charset="-122"/>
              </a:rPr>
              <a:t>《</a:t>
            </a:r>
            <a:r>
              <a:rPr lang="zh-CN" altLang="en-US" sz="2800" dirty="0">
                <a:latin typeface="方正小标宋_GBK" panose="03000509000000000000" pitchFamily="65" charset="-122"/>
                <a:ea typeface="方正小标宋_GBK" panose="03000509000000000000" pitchFamily="65" charset="-122"/>
                <a:sym typeface="+mn-ea"/>
              </a:rPr>
              <a:t>无锡市滨湖区胡埭工业园控制性详细规划胡埭工业区—北区管理单元动态更新</a:t>
            </a:r>
            <a:r>
              <a:rPr lang="en-US" altLang="zh-CN" sz="2800" dirty="0">
                <a:latin typeface="方正小标宋_GBK" panose="03000509000000000000" pitchFamily="65" charset="-122"/>
                <a:ea typeface="方正小标宋_GBK" panose="03000509000000000000" pitchFamily="65" charset="-122"/>
              </a:rPr>
              <a:t>》</a:t>
            </a:r>
          </a:p>
          <a:p>
            <a:pPr algn="r"/>
            <a:r>
              <a:rPr lang="zh-CN" altLang="en-US" sz="2800" dirty="0">
                <a:latin typeface="方正小标宋_GBK" panose="03000509000000000000" pitchFamily="65" charset="-122"/>
                <a:ea typeface="方正小标宋_GBK" panose="03000509000000000000" pitchFamily="65" charset="-122"/>
              </a:rPr>
              <a:t>（公众意见征询）</a:t>
            </a:r>
          </a:p>
        </p:txBody>
      </p:sp>
      <p:pic>
        <p:nvPicPr>
          <p:cNvPr id="2" name="图片 1" descr="E:/工作/2024.09胡埭工业园北区、东区控更/07规委会及公示/批前公示/(2025)更新后-公示-模型.jpg(2025)更新后-公示-模型"/>
          <p:cNvPicPr>
            <a:picLocks noChangeAspect="1"/>
          </p:cNvPicPr>
          <p:nvPr/>
        </p:nvPicPr>
        <p:blipFill>
          <a:blip r:embed="rId3" cstate="print"/>
          <a:srcRect l="3" r="3"/>
          <a:stretch>
            <a:fillRect/>
          </a:stretch>
        </p:blipFill>
        <p:spPr>
          <a:xfrm>
            <a:off x="2392124" y="8922562"/>
            <a:ext cx="5908148" cy="5328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11494</TotalTime>
  <Words>424</Words>
  <Application>Microsoft Office PowerPoint</Application>
  <PresentationFormat>自定义</PresentationFormat>
  <Paragraphs>33</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Office 主题​​</vt:lpstr>
      <vt:lpstr>幻灯片 1</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马蕊[详细规划管理处]</cp:lastModifiedBy>
  <cp:revision>24</cp:revision>
  <dcterms:created xsi:type="dcterms:W3CDTF">2024-10-24T03:05:00Z</dcterms:created>
  <dcterms:modified xsi:type="dcterms:W3CDTF">2025-05-08T01:26:54Z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D46BEC52171B41FCA8068FF44C6BC527_13</vt:lpwstr>
  </property>
  <property fmtid="{D5CDD505-2E9C-101B-9397-08002B2CF9AE}" pid="3" name="KSOProductBuildVer">
    <vt:lpwstr>2052-12.1.0.20784</vt:lpwstr>
  </property>
</Properties>
</file>